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15"/>
  </p:notesMasterIdLst>
  <p:handoutMasterIdLst>
    <p:handoutMasterId r:id="rId16"/>
  </p:handoutMasterIdLst>
  <p:sldIdLst>
    <p:sldId id="257" r:id="rId2"/>
    <p:sldId id="278" r:id="rId3"/>
    <p:sldId id="279" r:id="rId4"/>
    <p:sldId id="258" r:id="rId5"/>
    <p:sldId id="358" r:id="rId6"/>
    <p:sldId id="355" r:id="rId7"/>
    <p:sldId id="308" r:id="rId8"/>
    <p:sldId id="309" r:id="rId9"/>
    <p:sldId id="315" r:id="rId10"/>
    <p:sldId id="354" r:id="rId11"/>
    <p:sldId id="357" r:id="rId12"/>
    <p:sldId id="272" r:id="rId13"/>
    <p:sldId id="347" r:id="rId14"/>
  </p:sldIdLst>
  <p:sldSz cx="9144000" cy="6858000" type="screen4x3"/>
  <p:notesSz cx="6669088"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1" autoAdjust="0"/>
    <p:restoredTop sz="94651" autoAdjust="0"/>
  </p:normalViewPr>
  <p:slideViewPr>
    <p:cSldViewPr>
      <p:cViewPr varScale="1">
        <p:scale>
          <a:sx n="105" d="100"/>
          <a:sy n="105" d="100"/>
        </p:scale>
        <p:origin x="119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040"/>
    </p:cViewPr>
  </p:sorterViewPr>
  <p:notesViewPr>
    <p:cSldViewPr>
      <p:cViewPr varScale="1">
        <p:scale>
          <a:sx n="37" d="100"/>
          <a:sy n="37" d="100"/>
        </p:scale>
        <p:origin x="-1470" y="-9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88925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GB"/>
          </a:p>
        </p:txBody>
      </p:sp>
      <p:sp>
        <p:nvSpPr>
          <p:cNvPr id="59395" name="Rectangle 3"/>
          <p:cNvSpPr>
            <a:spLocks noGrp="1" noChangeArrowheads="1"/>
          </p:cNvSpPr>
          <p:nvPr>
            <p:ph type="dt" sz="quarter" idx="1"/>
          </p:nvPr>
        </p:nvSpPr>
        <p:spPr bwMode="auto">
          <a:xfrm>
            <a:off x="3779838" y="0"/>
            <a:ext cx="288925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GB"/>
          </a:p>
        </p:txBody>
      </p:sp>
      <p:sp>
        <p:nvSpPr>
          <p:cNvPr id="59396" name="Rectangle 4"/>
          <p:cNvSpPr>
            <a:spLocks noGrp="1" noChangeArrowheads="1"/>
          </p:cNvSpPr>
          <p:nvPr>
            <p:ph type="ftr" sz="quarter" idx="2"/>
          </p:nvPr>
        </p:nvSpPr>
        <p:spPr bwMode="auto">
          <a:xfrm>
            <a:off x="0" y="9429750"/>
            <a:ext cx="288925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GB"/>
          </a:p>
        </p:txBody>
      </p:sp>
      <p:sp>
        <p:nvSpPr>
          <p:cNvPr id="59397" name="Rectangle 5"/>
          <p:cNvSpPr>
            <a:spLocks noGrp="1" noChangeArrowheads="1"/>
          </p:cNvSpPr>
          <p:nvPr>
            <p:ph type="sldNum" sz="quarter" idx="3"/>
          </p:nvPr>
        </p:nvSpPr>
        <p:spPr bwMode="auto">
          <a:xfrm>
            <a:off x="3779838" y="9429750"/>
            <a:ext cx="288925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F8A8C075-9CBF-469D-B8CE-012E380FFBCE}" type="slidenum">
              <a:rPr lang="en-GB"/>
              <a:pPr>
                <a:defRPr/>
              </a:pPr>
              <a:t>‹#›</a:t>
            </a:fld>
            <a:endParaRPr lang="en-GB"/>
          </a:p>
        </p:txBody>
      </p:sp>
    </p:spTree>
    <p:extLst>
      <p:ext uri="{BB962C8B-B14F-4D97-AF65-F5344CB8AC3E}">
        <p14:creationId xmlns:p14="http://schemas.microsoft.com/office/powerpoint/2010/main" val="2455738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88925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GB"/>
          </a:p>
        </p:txBody>
      </p:sp>
      <p:sp>
        <p:nvSpPr>
          <p:cNvPr id="57347" name="Rectangle 3"/>
          <p:cNvSpPr>
            <a:spLocks noGrp="1" noChangeArrowheads="1"/>
          </p:cNvSpPr>
          <p:nvPr>
            <p:ph type="dt" idx="1"/>
          </p:nvPr>
        </p:nvSpPr>
        <p:spPr bwMode="auto">
          <a:xfrm>
            <a:off x="3779838" y="0"/>
            <a:ext cx="288925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GB"/>
          </a:p>
        </p:txBody>
      </p:sp>
      <p:sp>
        <p:nvSpPr>
          <p:cNvPr id="45060"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p:cNvSpPr>
            <a:spLocks noGrp="1" noChangeArrowheads="1"/>
          </p:cNvSpPr>
          <p:nvPr>
            <p:ph type="body" sz="quarter" idx="3"/>
          </p:nvPr>
        </p:nvSpPr>
        <p:spPr bwMode="auto">
          <a:xfrm>
            <a:off x="889000" y="4714875"/>
            <a:ext cx="4891088"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7350" name="Rectangle 6"/>
          <p:cNvSpPr>
            <a:spLocks noGrp="1" noChangeArrowheads="1"/>
          </p:cNvSpPr>
          <p:nvPr>
            <p:ph type="ftr" sz="quarter" idx="4"/>
          </p:nvPr>
        </p:nvSpPr>
        <p:spPr bwMode="auto">
          <a:xfrm>
            <a:off x="0" y="9429750"/>
            <a:ext cx="288925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GB"/>
          </a:p>
        </p:txBody>
      </p:sp>
      <p:sp>
        <p:nvSpPr>
          <p:cNvPr id="57351" name="Rectangle 7"/>
          <p:cNvSpPr>
            <a:spLocks noGrp="1" noChangeArrowheads="1"/>
          </p:cNvSpPr>
          <p:nvPr>
            <p:ph type="sldNum" sz="quarter" idx="5"/>
          </p:nvPr>
        </p:nvSpPr>
        <p:spPr bwMode="auto">
          <a:xfrm>
            <a:off x="3779838" y="9429750"/>
            <a:ext cx="288925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848C10AB-D842-4B48-9914-D392BD61C8F4}" type="slidenum">
              <a:rPr lang="en-GB"/>
              <a:pPr>
                <a:defRPr/>
              </a:pPr>
              <a:t>‹#›</a:t>
            </a:fld>
            <a:endParaRPr lang="en-GB"/>
          </a:p>
        </p:txBody>
      </p:sp>
    </p:spTree>
    <p:extLst>
      <p:ext uri="{BB962C8B-B14F-4D97-AF65-F5344CB8AC3E}">
        <p14:creationId xmlns:p14="http://schemas.microsoft.com/office/powerpoint/2010/main" val="3525483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D99A66-C31B-414D-ACA9-612120148FA8}" type="slidenum">
              <a:rPr lang="en-GB" smtClean="0">
                <a:latin typeface="Times New Roman" pitchFamily="18" charset="0"/>
              </a:rPr>
              <a:pPr eaLnBrk="1" hangingPunct="1"/>
              <a:t>4</a:t>
            </a:fld>
            <a:endParaRPr lang="en-GB" smtClean="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D99A66-C31B-414D-ACA9-612120148FA8}" type="slidenum">
              <a:rPr lang="en-GB" smtClean="0">
                <a:latin typeface="Times New Roman" pitchFamily="18" charset="0"/>
              </a:rPr>
              <a:pPr eaLnBrk="1" hangingPunct="1"/>
              <a:t>5</a:t>
            </a:fld>
            <a:endParaRPr lang="en-GB" smtClean="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59379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a:defRPr/>
            </a:pPr>
            <a:endParaRPr lang="en-US"/>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endParaRPr lang="en-GB"/>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en-GB"/>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FCEF10B7-9A46-4FE0-9CB7-7EBA1029C428}" type="slidenum">
              <a:rPr lang="en-GB"/>
              <a:pPr>
                <a:defRPr/>
              </a:pPr>
              <a:t>‹#›</a:t>
            </a:fld>
            <a:endParaRPr lang="en-GB"/>
          </a:p>
        </p:txBody>
      </p:sp>
    </p:spTree>
    <p:extLst>
      <p:ext uri="{BB962C8B-B14F-4D97-AF65-F5344CB8AC3E}">
        <p14:creationId xmlns:p14="http://schemas.microsoft.com/office/powerpoint/2010/main" val="3246123185"/>
      </p:ext>
    </p:extLst>
  </p:cSld>
  <p:clrMapOvr>
    <a:overrideClrMapping bg1="lt1" tx1="dk1" bg2="lt2" tx2="dk2" accent1="accent1" accent2="accent2" accent3="accent3" accent4="accent4" accent5="accent5" accent6="accent6" hlink="hlink" folHlink="folHlink"/>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endParaRPr lang="en-GB"/>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Slide Number Placeholder 15"/>
          <p:cNvSpPr>
            <a:spLocks noGrp="1"/>
          </p:cNvSpPr>
          <p:nvPr>
            <p:ph type="sldNum" sz="quarter" idx="12"/>
          </p:nvPr>
        </p:nvSpPr>
        <p:spPr/>
        <p:txBody>
          <a:bodyPr/>
          <a:lstStyle>
            <a:lvl1pPr>
              <a:defRPr/>
            </a:lvl1pPr>
          </a:lstStyle>
          <a:p>
            <a:pPr>
              <a:defRPr/>
            </a:pPr>
            <a:fld id="{E89248FF-99FD-48F0-B138-B618B7540442}" type="slidenum">
              <a:rPr lang="en-GB"/>
              <a:pPr>
                <a:defRPr/>
              </a:pPr>
              <a:t>‹#›</a:t>
            </a:fld>
            <a:endParaRPr lang="en-GB"/>
          </a:p>
        </p:txBody>
      </p:sp>
    </p:spTree>
    <p:extLst>
      <p:ext uri="{BB962C8B-B14F-4D97-AF65-F5344CB8AC3E}">
        <p14:creationId xmlns:p14="http://schemas.microsoft.com/office/powerpoint/2010/main" val="4034906119"/>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endParaRPr lang="en-GB"/>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GB"/>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FE1AECB9-0FE0-4B12-9C7D-77D0DB6C7113}" type="slidenum">
              <a:rPr lang="en-GB"/>
              <a:pPr>
                <a:defRPr/>
              </a:pPr>
              <a:t>‹#›</a:t>
            </a:fld>
            <a:endParaRPr lang="en-GB"/>
          </a:p>
        </p:txBody>
      </p:sp>
    </p:spTree>
    <p:extLst>
      <p:ext uri="{BB962C8B-B14F-4D97-AF65-F5344CB8AC3E}">
        <p14:creationId xmlns:p14="http://schemas.microsoft.com/office/powerpoint/2010/main" val="2317373939"/>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BB09C2CC-7CAC-4560-AE8F-ADC61018645C}" type="slidenum">
              <a:rPr lang="en-GB"/>
              <a:pPr>
                <a:defRPr/>
              </a:pPr>
              <a:t>‹#›</a:t>
            </a:fld>
            <a:endParaRPr lang="en-GB"/>
          </a:p>
        </p:txBody>
      </p:sp>
    </p:spTree>
    <p:extLst>
      <p:ext uri="{BB962C8B-B14F-4D97-AF65-F5344CB8AC3E}">
        <p14:creationId xmlns:p14="http://schemas.microsoft.com/office/powerpoint/2010/main" val="216376162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endParaRPr lang="en-GB"/>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Slide Number Placeholder 15"/>
          <p:cNvSpPr>
            <a:spLocks noGrp="1"/>
          </p:cNvSpPr>
          <p:nvPr>
            <p:ph type="sldNum" sz="quarter" idx="12"/>
          </p:nvPr>
        </p:nvSpPr>
        <p:spPr/>
        <p:txBody>
          <a:bodyPr/>
          <a:lstStyle>
            <a:lvl1pPr>
              <a:defRPr/>
            </a:lvl1pPr>
          </a:lstStyle>
          <a:p>
            <a:pPr>
              <a:defRPr/>
            </a:pPr>
            <a:fld id="{8A36D9AE-3871-4131-A8D9-B7F056A738E1}" type="slidenum">
              <a:rPr lang="en-GB"/>
              <a:pPr>
                <a:defRPr/>
              </a:pPr>
              <a:t>‹#›</a:t>
            </a:fld>
            <a:endParaRPr lang="en-GB"/>
          </a:p>
        </p:txBody>
      </p:sp>
    </p:spTree>
    <p:extLst>
      <p:ext uri="{BB962C8B-B14F-4D97-AF65-F5344CB8AC3E}">
        <p14:creationId xmlns:p14="http://schemas.microsoft.com/office/powerpoint/2010/main" val="330789410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endParaRPr lang="en-GB"/>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GB"/>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94337A95-5CE9-4AB5-978C-8C0AD38D3BB1}" type="slidenum">
              <a:rPr lang="en-GB"/>
              <a:pPr>
                <a:defRPr/>
              </a:pPr>
              <a:t>‹#›</a:t>
            </a:fld>
            <a:endParaRPr lang="en-GB"/>
          </a:p>
        </p:txBody>
      </p:sp>
    </p:spTree>
    <p:extLst>
      <p:ext uri="{BB962C8B-B14F-4D97-AF65-F5344CB8AC3E}">
        <p14:creationId xmlns:p14="http://schemas.microsoft.com/office/powerpoint/2010/main" val="2661785648"/>
      </p:ext>
    </p:extLst>
  </p:cSld>
  <p:clrMapOvr>
    <a:overrideClrMapping bg1="lt1" tx1="dk1" bg2="lt2" tx2="dk2" accent1="accent1" accent2="accent2" accent3="accent3" accent4="accent4" accent5="accent5" accent6="accent6" hlink="hlink" folHlink="folHlink"/>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endParaRPr lang="en-GB"/>
          </a:p>
        </p:txBody>
      </p:sp>
      <p:sp>
        <p:nvSpPr>
          <p:cNvPr id="6" name="Footer Placeholder 3"/>
          <p:cNvSpPr>
            <a:spLocks noGrp="1"/>
          </p:cNvSpPr>
          <p:nvPr>
            <p:ph type="ftr" sz="quarter" idx="11"/>
          </p:nvPr>
        </p:nvSpPr>
        <p:spPr/>
        <p:txBody>
          <a:bodyPr/>
          <a:lstStyle>
            <a:lvl1pPr>
              <a:defRPr/>
            </a:lvl1pPr>
          </a:lstStyle>
          <a:p>
            <a:pPr>
              <a:defRPr/>
            </a:pPr>
            <a:endParaRPr lang="en-GB"/>
          </a:p>
        </p:txBody>
      </p:sp>
      <p:sp>
        <p:nvSpPr>
          <p:cNvPr id="7" name="Slide Number Placeholder 15"/>
          <p:cNvSpPr>
            <a:spLocks noGrp="1"/>
          </p:cNvSpPr>
          <p:nvPr>
            <p:ph type="sldNum" sz="quarter" idx="12"/>
          </p:nvPr>
        </p:nvSpPr>
        <p:spPr/>
        <p:txBody>
          <a:bodyPr/>
          <a:lstStyle>
            <a:lvl1pPr>
              <a:defRPr/>
            </a:lvl1pPr>
          </a:lstStyle>
          <a:p>
            <a:pPr>
              <a:defRPr/>
            </a:pPr>
            <a:fld id="{226D8B35-E669-484E-A623-0F255F334206}" type="slidenum">
              <a:rPr lang="en-GB"/>
              <a:pPr>
                <a:defRPr/>
              </a:pPr>
              <a:t>‹#›</a:t>
            </a:fld>
            <a:endParaRPr lang="en-GB"/>
          </a:p>
        </p:txBody>
      </p:sp>
    </p:spTree>
    <p:extLst>
      <p:ext uri="{BB962C8B-B14F-4D97-AF65-F5344CB8AC3E}">
        <p14:creationId xmlns:p14="http://schemas.microsoft.com/office/powerpoint/2010/main" val="516406247"/>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endParaRPr lang="en-GB"/>
          </a:p>
        </p:txBody>
      </p:sp>
      <p:sp>
        <p:nvSpPr>
          <p:cNvPr id="8" name="Footer Placeholder 3"/>
          <p:cNvSpPr>
            <a:spLocks noGrp="1"/>
          </p:cNvSpPr>
          <p:nvPr>
            <p:ph type="ftr" sz="quarter" idx="11"/>
          </p:nvPr>
        </p:nvSpPr>
        <p:spPr/>
        <p:txBody>
          <a:bodyPr/>
          <a:lstStyle>
            <a:lvl1pPr>
              <a:defRPr/>
            </a:lvl1pPr>
          </a:lstStyle>
          <a:p>
            <a:pPr>
              <a:defRPr/>
            </a:pPr>
            <a:endParaRPr lang="en-GB"/>
          </a:p>
        </p:txBody>
      </p:sp>
      <p:sp>
        <p:nvSpPr>
          <p:cNvPr id="9" name="Slide Number Placeholder 15"/>
          <p:cNvSpPr>
            <a:spLocks noGrp="1"/>
          </p:cNvSpPr>
          <p:nvPr>
            <p:ph type="sldNum" sz="quarter" idx="12"/>
          </p:nvPr>
        </p:nvSpPr>
        <p:spPr/>
        <p:txBody>
          <a:bodyPr/>
          <a:lstStyle>
            <a:lvl1pPr>
              <a:defRPr/>
            </a:lvl1pPr>
          </a:lstStyle>
          <a:p>
            <a:pPr>
              <a:defRPr/>
            </a:pPr>
            <a:fld id="{17BCF9C9-E358-4BDE-B25F-B473F856ED3F}" type="slidenum">
              <a:rPr lang="en-GB"/>
              <a:pPr>
                <a:defRPr/>
              </a:pPr>
              <a:t>‹#›</a:t>
            </a:fld>
            <a:endParaRPr lang="en-GB"/>
          </a:p>
        </p:txBody>
      </p:sp>
    </p:spTree>
    <p:extLst>
      <p:ext uri="{BB962C8B-B14F-4D97-AF65-F5344CB8AC3E}">
        <p14:creationId xmlns:p14="http://schemas.microsoft.com/office/powerpoint/2010/main" val="3028083010"/>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15"/>
          <p:cNvSpPr>
            <a:spLocks noGrp="1"/>
          </p:cNvSpPr>
          <p:nvPr>
            <p:ph type="sldNum" sz="quarter" idx="12"/>
          </p:nvPr>
        </p:nvSpPr>
        <p:spPr/>
        <p:txBody>
          <a:bodyPr/>
          <a:lstStyle>
            <a:lvl1pPr>
              <a:defRPr/>
            </a:lvl1pPr>
          </a:lstStyle>
          <a:p>
            <a:pPr>
              <a:defRPr/>
            </a:pPr>
            <a:fld id="{5B57FD7C-4BA1-4D9E-B4A4-2EB8310F26A8}" type="slidenum">
              <a:rPr lang="en-GB"/>
              <a:pPr>
                <a:defRPr/>
              </a:pPr>
              <a:t>‹#›</a:t>
            </a:fld>
            <a:endParaRPr lang="en-GB"/>
          </a:p>
        </p:txBody>
      </p:sp>
    </p:spTree>
    <p:extLst>
      <p:ext uri="{BB962C8B-B14F-4D97-AF65-F5344CB8AC3E}">
        <p14:creationId xmlns:p14="http://schemas.microsoft.com/office/powerpoint/2010/main" val="124920259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endParaRPr lang="en-GB"/>
          </a:p>
        </p:txBody>
      </p:sp>
      <p:sp>
        <p:nvSpPr>
          <p:cNvPr id="3" name="Footer Placeholder 3"/>
          <p:cNvSpPr>
            <a:spLocks noGrp="1"/>
          </p:cNvSpPr>
          <p:nvPr>
            <p:ph type="ftr" sz="quarter" idx="11"/>
          </p:nvPr>
        </p:nvSpPr>
        <p:spPr/>
        <p:txBody>
          <a:bodyPr/>
          <a:lstStyle>
            <a:lvl1pPr>
              <a:defRPr/>
            </a:lvl1pPr>
          </a:lstStyle>
          <a:p>
            <a:pPr>
              <a:defRPr/>
            </a:pPr>
            <a:endParaRPr lang="en-GB"/>
          </a:p>
        </p:txBody>
      </p:sp>
      <p:sp>
        <p:nvSpPr>
          <p:cNvPr id="4" name="Slide Number Placeholder 15"/>
          <p:cNvSpPr>
            <a:spLocks noGrp="1"/>
          </p:cNvSpPr>
          <p:nvPr>
            <p:ph type="sldNum" sz="quarter" idx="12"/>
          </p:nvPr>
        </p:nvSpPr>
        <p:spPr/>
        <p:txBody>
          <a:bodyPr/>
          <a:lstStyle>
            <a:lvl1pPr>
              <a:defRPr/>
            </a:lvl1pPr>
          </a:lstStyle>
          <a:p>
            <a:pPr>
              <a:defRPr/>
            </a:pPr>
            <a:fld id="{04168F6B-A0B5-479B-B1CD-3994511CB6A7}" type="slidenum">
              <a:rPr lang="en-GB"/>
              <a:pPr>
                <a:defRPr/>
              </a:pPr>
              <a:t>‹#›</a:t>
            </a:fld>
            <a:endParaRPr lang="en-GB"/>
          </a:p>
        </p:txBody>
      </p:sp>
    </p:spTree>
    <p:extLst>
      <p:ext uri="{BB962C8B-B14F-4D97-AF65-F5344CB8AC3E}">
        <p14:creationId xmlns:p14="http://schemas.microsoft.com/office/powerpoint/2010/main" val="2492665232"/>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endParaRPr lang="en-GB"/>
          </a:p>
        </p:txBody>
      </p:sp>
      <p:sp>
        <p:nvSpPr>
          <p:cNvPr id="6" name="Footer Placeholder 3"/>
          <p:cNvSpPr>
            <a:spLocks noGrp="1"/>
          </p:cNvSpPr>
          <p:nvPr>
            <p:ph type="ftr" sz="quarter" idx="11"/>
          </p:nvPr>
        </p:nvSpPr>
        <p:spPr/>
        <p:txBody>
          <a:bodyPr/>
          <a:lstStyle>
            <a:lvl1pPr>
              <a:defRPr/>
            </a:lvl1pPr>
          </a:lstStyle>
          <a:p>
            <a:pPr>
              <a:defRPr/>
            </a:pPr>
            <a:endParaRPr lang="en-GB"/>
          </a:p>
        </p:txBody>
      </p:sp>
      <p:sp>
        <p:nvSpPr>
          <p:cNvPr id="7" name="Slide Number Placeholder 15"/>
          <p:cNvSpPr>
            <a:spLocks noGrp="1"/>
          </p:cNvSpPr>
          <p:nvPr>
            <p:ph type="sldNum" sz="quarter" idx="12"/>
          </p:nvPr>
        </p:nvSpPr>
        <p:spPr/>
        <p:txBody>
          <a:bodyPr/>
          <a:lstStyle>
            <a:lvl1pPr>
              <a:defRPr/>
            </a:lvl1pPr>
          </a:lstStyle>
          <a:p>
            <a:pPr>
              <a:defRPr/>
            </a:pPr>
            <a:fld id="{2E05C2CA-7D96-44AD-8CD0-370E7CC06C6B}" type="slidenum">
              <a:rPr lang="en-GB"/>
              <a:pPr>
                <a:defRPr/>
              </a:pPr>
              <a:t>‹#›</a:t>
            </a:fld>
            <a:endParaRPr lang="en-GB"/>
          </a:p>
        </p:txBody>
      </p:sp>
    </p:spTree>
    <p:extLst>
      <p:ext uri="{BB962C8B-B14F-4D97-AF65-F5344CB8AC3E}">
        <p14:creationId xmlns:p14="http://schemas.microsoft.com/office/powerpoint/2010/main" val="1910181042"/>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endParaRPr lang="en-GB"/>
          </a:p>
        </p:txBody>
      </p:sp>
      <p:sp>
        <p:nvSpPr>
          <p:cNvPr id="8" name="Footer Placeholder 5"/>
          <p:cNvSpPr>
            <a:spLocks noGrp="1"/>
          </p:cNvSpPr>
          <p:nvPr>
            <p:ph type="ftr" sz="quarter" idx="11"/>
          </p:nvPr>
        </p:nvSpPr>
        <p:spPr/>
        <p:txBody>
          <a:bodyPr/>
          <a:lstStyle>
            <a:lvl1pPr>
              <a:defRPr/>
            </a:lvl1pPr>
            <a:extLst/>
          </a:lstStyle>
          <a:p>
            <a:pPr>
              <a:defRPr/>
            </a:pPr>
            <a:endParaRPr lang="en-GB"/>
          </a:p>
        </p:txBody>
      </p:sp>
      <p:sp>
        <p:nvSpPr>
          <p:cNvPr id="9" name="Slide Number Placeholder 6"/>
          <p:cNvSpPr>
            <a:spLocks noGrp="1"/>
          </p:cNvSpPr>
          <p:nvPr>
            <p:ph type="sldNum" sz="quarter" idx="12"/>
          </p:nvPr>
        </p:nvSpPr>
        <p:spPr/>
        <p:txBody>
          <a:bodyPr/>
          <a:lstStyle>
            <a:lvl1pPr>
              <a:defRPr/>
            </a:lvl1pPr>
            <a:extLst/>
          </a:lstStyle>
          <a:p>
            <a:pPr>
              <a:defRPr/>
            </a:pPr>
            <a:fld id="{DE553713-BCC5-4663-9E86-8B9289D7BF91}" type="slidenum">
              <a:rPr lang="en-GB"/>
              <a:pPr>
                <a:defRPr/>
              </a:pPr>
              <a:t>‹#›</a:t>
            </a:fld>
            <a:endParaRPr lang="en-GB"/>
          </a:p>
        </p:txBody>
      </p:sp>
    </p:spTree>
    <p:extLst>
      <p:ext uri="{BB962C8B-B14F-4D97-AF65-F5344CB8AC3E}">
        <p14:creationId xmlns:p14="http://schemas.microsoft.com/office/powerpoint/2010/main" val="3618648983"/>
      </p:ext>
    </p:extLst>
  </p:cSld>
  <p:clrMapOvr>
    <a:overrideClrMapping bg1="dk1" tx1="lt1" bg2="dk2" tx2="lt2" accent1="accent1" accent2="accent2" accent3="accent3" accent4="accent4" accent5="accent5" accent6="accent6" hlink="hlink" folHlink="folHlink"/>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en-GB"/>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n-GB"/>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9BE8D1D2-9B3B-4B12-85DE-DDC597AA2C4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906" r:id="rId1"/>
    <p:sldLayoutId id="2147483899" r:id="rId2"/>
    <p:sldLayoutId id="2147483907" r:id="rId3"/>
    <p:sldLayoutId id="2147483900" r:id="rId4"/>
    <p:sldLayoutId id="2147483901" r:id="rId5"/>
    <p:sldLayoutId id="2147483902" r:id="rId6"/>
    <p:sldLayoutId id="2147483903" r:id="rId7"/>
    <p:sldLayoutId id="2147483904" r:id="rId8"/>
    <p:sldLayoutId id="2147483908" r:id="rId9"/>
    <p:sldLayoutId id="2147483905" r:id="rId10"/>
    <p:sldLayoutId id="2147483909" r:id="rId11"/>
    <p:sldLayoutId id="2147483911" r:id="rId12"/>
  </p:sldLayoutIdLst>
  <p:transition spd="slow"/>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457200" y="3200400"/>
            <a:ext cx="8305800" cy="800100"/>
          </a:xfrm>
          <a:solidFill>
            <a:srgbClr val="92D050"/>
          </a:solidFill>
        </p:spPr>
        <p:txBody>
          <a:bodyPr>
            <a:normAutofit fontScale="90000"/>
          </a:bodyPr>
          <a:lstStyle/>
          <a:p>
            <a:pPr eaLnBrk="1" fontAlgn="auto" hangingPunct="1">
              <a:spcAft>
                <a:spcPts val="0"/>
              </a:spcAft>
              <a:defRPr/>
            </a:pPr>
            <a:r>
              <a:rPr lang="en-GB" sz="4000" dirty="0">
                <a:latin typeface="Rockwell" pitchFamily="18" charset="0"/>
              </a:rPr>
              <a:t/>
            </a:r>
            <a:br>
              <a:rPr lang="en-GB" sz="4000" dirty="0">
                <a:latin typeface="Rockwell" pitchFamily="18" charset="0"/>
              </a:rPr>
            </a:br>
            <a:r>
              <a:rPr lang="en-GB" dirty="0" smtClean="0"/>
              <a:t> </a:t>
            </a:r>
            <a:endParaRPr lang="en-GB" dirty="0"/>
          </a:p>
        </p:txBody>
      </p:sp>
      <p:sp>
        <p:nvSpPr>
          <p:cNvPr id="181251" name="Rectangle 3"/>
          <p:cNvSpPr>
            <a:spLocks noGrp="1" noChangeArrowheads="1"/>
          </p:cNvSpPr>
          <p:nvPr>
            <p:ph type="subTitle" idx="1"/>
          </p:nvPr>
        </p:nvSpPr>
        <p:spPr>
          <a:xfrm>
            <a:off x="755650" y="5105400"/>
            <a:ext cx="7704782" cy="1752600"/>
          </a:xfrm>
        </p:spPr>
        <p:txBody>
          <a:bodyPr/>
          <a:lstStyle/>
          <a:p>
            <a:pPr eaLnBrk="1" hangingPunct="1"/>
            <a:r>
              <a:rPr lang="en-GB" dirty="0" smtClean="0">
                <a:solidFill>
                  <a:srgbClr val="FFC000"/>
                </a:solidFill>
                <a:latin typeface="Arial Black" pitchFamily="34" charset="0"/>
              </a:rPr>
              <a:t>Wednesday September 7</a:t>
            </a:r>
            <a:r>
              <a:rPr lang="en-GB" baseline="30000" dirty="0" smtClean="0">
                <a:solidFill>
                  <a:srgbClr val="FFC000"/>
                </a:solidFill>
                <a:latin typeface="Arial Black" pitchFamily="34" charset="0"/>
              </a:rPr>
              <a:t>th</a:t>
            </a:r>
            <a:r>
              <a:rPr lang="en-GB" dirty="0" smtClean="0">
                <a:solidFill>
                  <a:srgbClr val="FFC000"/>
                </a:solidFill>
                <a:latin typeface="Arial Black" pitchFamily="34" charset="0"/>
              </a:rPr>
              <a:t> 2022</a:t>
            </a:r>
          </a:p>
          <a:p>
            <a:pPr eaLnBrk="1" hangingPunct="1"/>
            <a:r>
              <a:rPr lang="en-GB" sz="2800" dirty="0" smtClean="0">
                <a:solidFill>
                  <a:srgbClr val="FFFF00"/>
                </a:solidFill>
                <a:latin typeface="Arial Black" pitchFamily="34" charset="0"/>
              </a:rPr>
              <a:t>Welcome and Good Evening! </a:t>
            </a:r>
          </a:p>
        </p:txBody>
      </p:sp>
      <p:sp>
        <p:nvSpPr>
          <p:cNvPr id="9220" name="Rectangle 6"/>
          <p:cNvSpPr>
            <a:spLocks noChangeArrowheads="1"/>
          </p:cNvSpPr>
          <p:nvPr/>
        </p:nvSpPr>
        <p:spPr bwMode="auto">
          <a:xfrm>
            <a:off x="0" y="2708275"/>
            <a:ext cx="27003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800" b="1" i="1" dirty="0">
                <a:solidFill>
                  <a:srgbClr val="002060"/>
                </a:solidFill>
                <a:latin typeface="Arial Black" pitchFamily="34" charset="0"/>
              </a:rPr>
              <a:t>Learning Together In God’s Love.</a:t>
            </a:r>
          </a:p>
        </p:txBody>
      </p:sp>
      <p:sp>
        <p:nvSpPr>
          <p:cNvPr id="2" name="Rectangle 1"/>
          <p:cNvSpPr/>
          <p:nvPr/>
        </p:nvSpPr>
        <p:spPr>
          <a:xfrm>
            <a:off x="4139952" y="-118199"/>
            <a:ext cx="4536504" cy="1323439"/>
          </a:xfrm>
          <a:prstGeom prst="rect">
            <a:avLst/>
          </a:prstGeom>
        </p:spPr>
        <p:txBody>
          <a:bodyPr wrap="square">
            <a:spAutoFit/>
          </a:bodyPr>
          <a:lstStyle/>
          <a:p>
            <a:r>
              <a:rPr lang="en-GB" sz="40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Rockwell" pitchFamily="18" charset="0"/>
                <a:ea typeface="+mj-ea"/>
                <a:cs typeface="+mj-cs"/>
              </a:rPr>
              <a:t>Parents’ Information </a:t>
            </a:r>
            <a:endParaRPr lang="en-GB" dirty="0"/>
          </a:p>
        </p:txBody>
      </p:sp>
      <p:sp>
        <p:nvSpPr>
          <p:cNvPr id="3" name="Rectangle 2"/>
          <p:cNvSpPr/>
          <p:nvPr/>
        </p:nvSpPr>
        <p:spPr>
          <a:xfrm>
            <a:off x="4139952" y="1202951"/>
            <a:ext cx="4302224" cy="1323439"/>
          </a:xfrm>
          <a:prstGeom prst="rect">
            <a:avLst/>
          </a:prstGeom>
        </p:spPr>
        <p:txBody>
          <a:bodyPr wrap="square">
            <a:spAutoFit/>
          </a:bodyPr>
          <a:lstStyle/>
          <a:p>
            <a:r>
              <a:rPr lang="en-GB" sz="40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Rockwell" pitchFamily="18" charset="0"/>
                <a:ea typeface="+mj-ea"/>
                <a:cs typeface="+mj-cs"/>
              </a:rPr>
              <a:t>Evening FOR</a:t>
            </a:r>
            <a:br>
              <a:rPr lang="en-GB" sz="40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Rockwell" pitchFamily="18" charset="0"/>
                <a:ea typeface="+mj-ea"/>
                <a:cs typeface="+mj-cs"/>
              </a:rPr>
            </a:br>
            <a:r>
              <a:rPr lang="en-GB" sz="4000" b="1" cap="all"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Rockwell" pitchFamily="18" charset="0"/>
                <a:ea typeface="+mj-ea"/>
                <a:cs typeface="+mj-cs"/>
              </a:rPr>
              <a:t>Year 1 &amp; 2</a:t>
            </a:r>
            <a:endParaRPr lang="en-GB" dirty="0"/>
          </a:p>
        </p:txBody>
      </p:sp>
      <p:pic>
        <p:nvPicPr>
          <p:cNvPr id="8" name="Picture 7" descr="C:\Users\amoore\Documents\Updated School Crest 2017\School Crest 2017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037" y="260648"/>
            <a:ext cx="2376264" cy="2419075"/>
          </a:xfrm>
          <a:prstGeom prst="rect">
            <a:avLst/>
          </a:prstGeom>
          <a:noFill/>
          <a:ln>
            <a:noFill/>
          </a:ln>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 calcmode="lin" valueType="num">
                                      <p:cBhvr additive="base">
                                        <p:cTn id="7" dur="500" fill="hold"/>
                                        <p:tgtEl>
                                          <p:spTgt spid="181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1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1251">
                                            <p:txEl>
                                              <p:pRg st="1" end="1"/>
                                            </p:txEl>
                                          </p:spTgt>
                                        </p:tgtEl>
                                        <p:attrNameLst>
                                          <p:attrName>style.visibility</p:attrName>
                                        </p:attrNameLst>
                                      </p:cBhvr>
                                      <p:to>
                                        <p:strVal val="visible"/>
                                      </p:to>
                                    </p:set>
                                    <p:anim calcmode="lin" valueType="num">
                                      <p:cBhvr additive="base">
                                        <p:cTn id="13" dur="500" fill="hold"/>
                                        <p:tgtEl>
                                          <p:spTgt spid="1812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12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172400" cy="1463040"/>
          </a:xfrm>
          <a:solidFill>
            <a:srgbClr val="92D050"/>
          </a:solidFill>
        </p:spPr>
        <p:txBody>
          <a:bodyPr>
            <a:normAutofit fontScale="90000"/>
          </a:bodyPr>
          <a:lstStyle/>
          <a:p>
            <a:pPr algn="ctr"/>
            <a:r>
              <a:rPr lang="en-GB" sz="3000" dirty="0" smtClean="0">
                <a:solidFill>
                  <a:schemeClr val="tx1"/>
                </a:solidFill>
                <a:latin typeface="Arial Black" pitchFamily="34" charset="0"/>
              </a:rPr>
              <a:t>EYFS Parents do you support your child’s learning at home</a:t>
            </a:r>
            <a:br>
              <a:rPr lang="en-GB" sz="3000" dirty="0" smtClean="0">
                <a:solidFill>
                  <a:schemeClr val="tx1"/>
                </a:solidFill>
                <a:latin typeface="Arial Black" pitchFamily="34" charset="0"/>
              </a:rPr>
            </a:br>
            <a:r>
              <a:rPr lang="en-GB" sz="3000" dirty="0" smtClean="0">
                <a:solidFill>
                  <a:schemeClr val="tx1"/>
                </a:solidFill>
                <a:latin typeface="Arial Black" pitchFamily="34" charset="0"/>
              </a:rPr>
              <a:t>Each Day?  Read to you child daily?</a:t>
            </a:r>
            <a:endParaRPr lang="en-GB" sz="3000" dirty="0">
              <a:solidFill>
                <a:schemeClr val="tx1"/>
              </a:solidFill>
              <a:latin typeface="Arial Black" pitchFamily="34" charset="0"/>
            </a:endParaRPr>
          </a:p>
        </p:txBody>
      </p:sp>
      <p:sp>
        <p:nvSpPr>
          <p:cNvPr id="5" name="Content Placeholder 4"/>
          <p:cNvSpPr>
            <a:spLocks noGrp="1"/>
          </p:cNvSpPr>
          <p:nvPr>
            <p:ph sz="half" idx="1"/>
          </p:nvPr>
        </p:nvSpPr>
        <p:spPr>
          <a:xfrm>
            <a:off x="0" y="1484784"/>
            <a:ext cx="4283968" cy="5328592"/>
          </a:xfrm>
          <a:solidFill>
            <a:srgbClr val="FFFF00"/>
          </a:solidFill>
        </p:spPr>
        <p:txBody>
          <a:bodyPr/>
          <a:lstStyle/>
          <a:p>
            <a:r>
              <a:rPr lang="en-GB" i="1" dirty="0" smtClean="0"/>
              <a:t>“</a:t>
            </a:r>
            <a:r>
              <a:rPr lang="en-GB" sz="2500" b="1" i="1" dirty="0" smtClean="0">
                <a:solidFill>
                  <a:srgbClr val="0070C0"/>
                </a:solidFill>
              </a:rPr>
              <a:t>Parents who actively support their children’s learning will improve their attainment by 25 to 50%</a:t>
            </a:r>
            <a:r>
              <a:rPr lang="en-GB" sz="2500" b="1" dirty="0" smtClean="0">
                <a:solidFill>
                  <a:srgbClr val="0070C0"/>
                </a:solidFill>
              </a:rPr>
              <a:t> </a:t>
            </a:r>
            <a:r>
              <a:rPr lang="en-GB" dirty="0" smtClean="0"/>
              <a:t>“-</a:t>
            </a:r>
            <a:r>
              <a:rPr lang="en-GB" sz="1400" dirty="0" smtClean="0"/>
              <a:t>Professor Charles </a:t>
            </a:r>
            <a:r>
              <a:rPr lang="en-GB" sz="1400" dirty="0" err="1" smtClean="0"/>
              <a:t>Deforges</a:t>
            </a:r>
            <a:endParaRPr lang="en-GB" sz="1400" dirty="0"/>
          </a:p>
        </p:txBody>
      </p:sp>
      <p:sp>
        <p:nvSpPr>
          <p:cNvPr id="6" name="Content Placeholder 5"/>
          <p:cNvSpPr>
            <a:spLocks noGrp="1"/>
          </p:cNvSpPr>
          <p:nvPr>
            <p:ph sz="half" idx="2"/>
          </p:nvPr>
        </p:nvSpPr>
        <p:spPr/>
        <p:txBody>
          <a:bodyPr/>
          <a:lstStyle/>
          <a:p>
            <a:endParaRPr lang="en-GB"/>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538950"/>
            <a:ext cx="5004048"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33056"/>
            <a:ext cx="4139952" cy="29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85791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63675"/>
          </a:xfrm>
          <a:solidFill>
            <a:srgbClr val="00B050"/>
          </a:solidFill>
        </p:spPr>
        <p:txBody>
          <a:bodyPr>
            <a:normAutofit fontScale="90000"/>
          </a:bodyPr>
          <a:lstStyle/>
          <a:p>
            <a:pPr algn="ctr"/>
            <a:r>
              <a:rPr lang="en-GB" dirty="0" smtClean="0">
                <a:latin typeface="Arial Black" pitchFamily="34" charset="0"/>
              </a:rPr>
              <a:t/>
            </a:r>
            <a:br>
              <a:rPr lang="en-GB" dirty="0" smtClean="0">
                <a:latin typeface="Arial Black" pitchFamily="34" charset="0"/>
              </a:rPr>
            </a:br>
            <a:r>
              <a:rPr lang="en-GB" dirty="0">
                <a:latin typeface="Arial Black" pitchFamily="34" charset="0"/>
              </a:rPr>
              <a:t/>
            </a:r>
            <a:br>
              <a:rPr lang="en-GB" dirty="0">
                <a:latin typeface="Arial Black" pitchFamily="34" charset="0"/>
              </a:rPr>
            </a:br>
            <a:r>
              <a:rPr lang="en-GB" dirty="0" smtClean="0">
                <a:latin typeface="Arial Black" pitchFamily="34" charset="0"/>
              </a:rPr>
              <a:t>SEPTEMBER 15</a:t>
            </a:r>
            <a:r>
              <a:rPr lang="en-GB" baseline="30000" dirty="0" smtClean="0">
                <a:latin typeface="Arial Black" pitchFamily="34" charset="0"/>
              </a:rPr>
              <a:t>th</a:t>
            </a:r>
            <a:r>
              <a:rPr lang="en-GB" dirty="0" smtClean="0">
                <a:latin typeface="Arial Black" pitchFamily="34" charset="0"/>
              </a:rPr>
              <a:t> Is World Afro Day! St Antony’s Will Celebrate</a:t>
            </a:r>
            <a:br>
              <a:rPr lang="en-GB" dirty="0" smtClean="0">
                <a:latin typeface="Arial Black" pitchFamily="34" charset="0"/>
              </a:rPr>
            </a:br>
            <a:r>
              <a:rPr lang="en-GB" dirty="0" smtClean="0">
                <a:latin typeface="Arial Black" pitchFamily="34" charset="0"/>
              </a:rPr>
              <a:t>to elevate &amp; equate not negate</a:t>
            </a:r>
            <a:endParaRPr lang="en-GB" dirty="0">
              <a:latin typeface="Arial Black" pitchFamily="34" charset="0"/>
            </a:endParaRPr>
          </a:p>
        </p:txBody>
      </p:sp>
      <p:pic>
        <p:nvPicPr>
          <p:cNvPr id="1027" name="Picture 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18000" contrast="4000"/>
                    </a14:imgEffect>
                  </a14:imgLayer>
                </a14:imgProps>
              </a:ext>
              <a:ext uri="{28A0092B-C50C-407E-A947-70E740481C1C}">
                <a14:useLocalDpi xmlns:a14="http://schemas.microsoft.com/office/drawing/2010/main" val="0"/>
              </a:ext>
            </a:extLst>
          </a:blip>
          <a:srcRect/>
          <a:stretch>
            <a:fillRect/>
          </a:stretch>
        </p:blipFill>
        <p:spPr bwMode="auto">
          <a:xfrm>
            <a:off x="35496" y="1484784"/>
            <a:ext cx="9108504"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14163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ctrTitle"/>
          </p:nvPr>
        </p:nvSpPr>
        <p:spPr>
          <a:xfrm>
            <a:off x="971600" y="332656"/>
            <a:ext cx="8172400" cy="3816424"/>
          </a:xfrm>
        </p:spPr>
        <p:txBody>
          <a:bodyPr/>
          <a:lstStyle/>
          <a:p>
            <a:pPr eaLnBrk="1" fontAlgn="auto" hangingPunct="1">
              <a:spcAft>
                <a:spcPts val="0"/>
              </a:spcAft>
              <a:defRPr/>
            </a:pPr>
            <a:r>
              <a:rPr lang="en-GB" sz="4800" dirty="0" smtClean="0"/>
              <a:t/>
            </a:r>
            <a:br>
              <a:rPr lang="en-GB" sz="4800" dirty="0" smtClean="0"/>
            </a:br>
            <a:r>
              <a:rPr lang="en-GB" sz="4800" dirty="0"/>
              <a:t/>
            </a:r>
            <a:br>
              <a:rPr lang="en-GB" sz="4800" dirty="0"/>
            </a:br>
            <a:r>
              <a:rPr lang="en-GB" sz="4800" dirty="0" smtClean="0"/>
              <a:t/>
            </a:r>
            <a:br>
              <a:rPr lang="en-GB" sz="4800" dirty="0" smtClean="0"/>
            </a:br>
            <a:r>
              <a:rPr lang="en-GB" sz="4800" dirty="0"/>
              <a:t/>
            </a:r>
            <a:br>
              <a:rPr lang="en-GB" sz="4800" dirty="0"/>
            </a:br>
            <a:r>
              <a:rPr lang="en-GB" sz="4800" dirty="0">
                <a:solidFill>
                  <a:srgbClr val="FFC000"/>
                </a:solidFill>
              </a:rPr>
              <a:t>NOW YOU WILL MEET WITH </a:t>
            </a:r>
            <a:r>
              <a:rPr lang="en-GB" sz="4800" dirty="0" smtClean="0">
                <a:solidFill>
                  <a:srgbClr val="FFC000"/>
                </a:solidFill>
              </a:rPr>
              <a:t>the </a:t>
            </a:r>
            <a:r>
              <a:rPr lang="en-GB" sz="4800" dirty="0" err="1" smtClean="0">
                <a:solidFill>
                  <a:srgbClr val="FFC000"/>
                </a:solidFill>
              </a:rPr>
              <a:t>TEAChERS</a:t>
            </a:r>
            <a:r>
              <a:rPr lang="en-GB" sz="4800" dirty="0" smtClean="0">
                <a:solidFill>
                  <a:srgbClr val="FFC000"/>
                </a:solidFill>
              </a:rPr>
              <a:t>… </a:t>
            </a:r>
            <a:r>
              <a:rPr lang="en-GB" sz="4800" dirty="0" smtClean="0"/>
              <a:t/>
            </a:r>
            <a:br>
              <a:rPr lang="en-GB" sz="4800" dirty="0" smtClean="0"/>
            </a:br>
            <a:r>
              <a:rPr lang="en-GB" sz="4800" dirty="0" smtClean="0"/>
              <a:t/>
            </a:r>
            <a:br>
              <a:rPr lang="en-GB" sz="4800" dirty="0" smtClean="0"/>
            </a:br>
            <a:r>
              <a:rPr lang="en-GB" sz="4800" dirty="0" smtClean="0">
                <a:solidFill>
                  <a:srgbClr val="00B0F0"/>
                </a:solidFill>
              </a:rPr>
              <a:t>thanks for attending </a:t>
            </a:r>
            <a:br>
              <a:rPr lang="en-GB" sz="4800" dirty="0" smtClean="0">
                <a:solidFill>
                  <a:srgbClr val="00B0F0"/>
                </a:solidFill>
              </a:rPr>
            </a:br>
            <a:r>
              <a:rPr lang="en-GB" sz="4800" dirty="0" smtClean="0">
                <a:solidFill>
                  <a:srgbClr val="00B0F0"/>
                </a:solidFill>
              </a:rPr>
              <a:t>tonight’s meeting</a:t>
            </a:r>
            <a:r>
              <a:rPr lang="en-GB" sz="4800" dirty="0" smtClean="0"/>
              <a:t>.</a:t>
            </a:r>
          </a:p>
        </p:txBody>
      </p:sp>
      <p:pic>
        <p:nvPicPr>
          <p:cNvPr id="440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076700"/>
            <a:ext cx="8964612"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7634"/>
                                        </p:tgtEl>
                                        <p:attrNameLst>
                                          <p:attrName>style.visibility</p:attrName>
                                        </p:attrNameLst>
                                      </p:cBhvr>
                                      <p:to>
                                        <p:strVal val="visible"/>
                                      </p:to>
                                    </p:set>
                                    <p:animEffect transition="in" filter="barn(inVertical)">
                                      <p:cBhvr>
                                        <p:cTn id="7" dur="500"/>
                                        <p:tgtEl>
                                          <p:spTgt spid="197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63675"/>
          </a:xfrm>
          <a:solidFill>
            <a:srgbClr val="FFFF00"/>
          </a:solidFill>
        </p:spPr>
        <p:txBody>
          <a:bodyPr>
            <a:noAutofit/>
          </a:bodyPr>
          <a:lstStyle/>
          <a:p>
            <a:pPr algn="ctr"/>
            <a:r>
              <a:rPr lang="en-GB" sz="3200" dirty="0" smtClean="0">
                <a:solidFill>
                  <a:srgbClr val="00B050"/>
                </a:solidFill>
              </a:rPr>
              <a:t>St. Antony’s catholic primary</a:t>
            </a:r>
            <a:br>
              <a:rPr lang="en-GB" sz="3200" dirty="0" smtClean="0">
                <a:solidFill>
                  <a:srgbClr val="00B050"/>
                </a:solidFill>
              </a:rPr>
            </a:br>
            <a:r>
              <a:rPr lang="en-GB" sz="3200" dirty="0" smtClean="0">
                <a:solidFill>
                  <a:srgbClr val="00B050"/>
                </a:solidFill>
              </a:rPr>
              <a:t>has Christ central to all we do</a:t>
            </a:r>
            <a:endParaRPr lang="en-GB" sz="3200" dirty="0">
              <a:solidFill>
                <a:srgbClr val="00B050"/>
              </a:solidFill>
            </a:endParaRPr>
          </a:p>
        </p:txBody>
      </p:sp>
      <p:sp>
        <p:nvSpPr>
          <p:cNvPr id="4" name="Curved Down Ribbon 3"/>
          <p:cNvSpPr/>
          <p:nvPr/>
        </p:nvSpPr>
        <p:spPr>
          <a:xfrm>
            <a:off x="323528" y="4725144"/>
            <a:ext cx="7704856" cy="1944216"/>
          </a:xfrm>
          <a:prstGeom prst="ellipseRibbo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Learning Together In God’s Love</a:t>
            </a:r>
            <a:endParaRPr lang="en-GB" sz="3200" b="1" dirty="0">
              <a:solidFill>
                <a:schemeClr val="tx1"/>
              </a:solidFill>
            </a:endParaRPr>
          </a:p>
        </p:txBody>
      </p:sp>
      <p:pic>
        <p:nvPicPr>
          <p:cNvPr id="5" name="Picture 4" descr="C:\Users\amoore\Documents\Updated School Crest 2017\School Crest 2017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2780928"/>
            <a:ext cx="2376264" cy="2419075"/>
          </a:xfrm>
          <a:prstGeom prst="rect">
            <a:avLst/>
          </a:prstGeom>
          <a:noFill/>
          <a:ln>
            <a:noFill/>
          </a:ln>
        </p:spPr>
      </p:pic>
      <p:sp>
        <p:nvSpPr>
          <p:cNvPr id="3" name="Content Placeholder 2"/>
          <p:cNvSpPr>
            <a:spLocks noGrp="1"/>
          </p:cNvSpPr>
          <p:nvPr>
            <p:ph idx="1"/>
          </p:nvPr>
        </p:nvSpPr>
        <p:spPr>
          <a:xfrm>
            <a:off x="0" y="1556792"/>
            <a:ext cx="8244408" cy="2667323"/>
          </a:xfrm>
        </p:spPr>
        <p:txBody>
          <a:bodyPr/>
          <a:lstStyle/>
          <a:p>
            <a:pPr marL="0" indent="0" algn="ctr">
              <a:buNone/>
            </a:pPr>
            <a:r>
              <a:rPr lang="en-GB" dirty="0" smtClean="0"/>
              <a:t>Our Children, Staff And Parents Are Asked To Model </a:t>
            </a:r>
            <a:r>
              <a:rPr lang="en-GB" dirty="0" smtClean="0"/>
              <a:t>Christ’s </a:t>
            </a:r>
            <a:r>
              <a:rPr lang="en-GB" dirty="0" smtClean="0"/>
              <a:t>Behaviour, Thinking And </a:t>
            </a:r>
            <a:r>
              <a:rPr lang="en-GB" smtClean="0"/>
              <a:t>Action </a:t>
            </a:r>
            <a:r>
              <a:rPr lang="en-GB" smtClean="0"/>
              <a:t>Daily.</a:t>
            </a:r>
            <a:endParaRPr lang="en-GB" dirty="0"/>
          </a:p>
        </p:txBody>
      </p:sp>
    </p:spTree>
    <p:extLst>
      <p:ext uri="{BB962C8B-B14F-4D97-AF65-F5344CB8AC3E}">
        <p14:creationId xmlns:p14="http://schemas.microsoft.com/office/powerpoint/2010/main" val="1390389628"/>
      </p:ext>
    </p:extLst>
  </p:cSld>
  <p:clrMapOvr>
    <a:masterClrMapping/>
  </p:clrMapOvr>
  <p:transition spd="slow">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5496" y="0"/>
            <a:ext cx="7660704" cy="1463040"/>
          </a:xfrm>
          <a:solidFill>
            <a:srgbClr val="00B050"/>
          </a:solidFill>
        </p:spPr>
        <p:txBody>
          <a:bodyPr>
            <a:normAutofit/>
          </a:bodyPr>
          <a:lstStyle/>
          <a:p>
            <a:pPr eaLnBrk="1" fontAlgn="auto" hangingPunct="1">
              <a:spcAft>
                <a:spcPts val="0"/>
              </a:spcAft>
              <a:defRPr/>
            </a:pPr>
            <a:r>
              <a:rPr lang="en-GB" sz="4000" dirty="0" smtClean="0">
                <a:solidFill>
                  <a:srgbClr val="FFC000"/>
                </a:solidFill>
                <a:latin typeface="Arial Black" pitchFamily="34" charset="0"/>
              </a:rPr>
              <a:t>Opening Prayers</a:t>
            </a:r>
          </a:p>
        </p:txBody>
      </p:sp>
      <p:sp>
        <p:nvSpPr>
          <p:cNvPr id="10243" name="Rectangle 3"/>
          <p:cNvSpPr>
            <a:spLocks noGrp="1" noChangeArrowheads="1"/>
          </p:cNvSpPr>
          <p:nvPr>
            <p:ph idx="1"/>
          </p:nvPr>
        </p:nvSpPr>
        <p:spPr>
          <a:xfrm>
            <a:off x="107504" y="1484784"/>
            <a:ext cx="8064896" cy="5256584"/>
          </a:xfrm>
          <a:solidFill>
            <a:srgbClr val="FFFF00"/>
          </a:solidFill>
        </p:spPr>
        <p:txBody>
          <a:bodyPr/>
          <a:lstStyle/>
          <a:p>
            <a:pPr marL="0" indent="0" eaLnBrk="1" hangingPunct="1">
              <a:lnSpc>
                <a:spcPct val="90000"/>
              </a:lnSpc>
              <a:buFontTx/>
              <a:buNone/>
            </a:pPr>
            <a:r>
              <a:rPr lang="en-GB" sz="2800" dirty="0" smtClean="0"/>
              <a:t>In the name of the Father…</a:t>
            </a:r>
          </a:p>
          <a:p>
            <a:pPr marL="0" indent="0" eaLnBrk="1" hangingPunct="1">
              <a:buFontTx/>
              <a:buNone/>
            </a:pPr>
            <a:r>
              <a:rPr lang="en-GB" sz="2000" dirty="0" smtClean="0"/>
              <a:t>Lord let your Spirit of </a:t>
            </a:r>
            <a:r>
              <a:rPr lang="en-GB" sz="2000" b="1" dirty="0" smtClean="0">
                <a:latin typeface="Arial Black" pitchFamily="34" charset="0"/>
              </a:rPr>
              <a:t>mercy and compassion </a:t>
            </a:r>
            <a:r>
              <a:rPr lang="en-GB" sz="2000" dirty="0" smtClean="0"/>
              <a:t>fill this school and community. Help us all to strive to become more like you in all that we say and do each day.</a:t>
            </a:r>
          </a:p>
          <a:p>
            <a:pPr marL="0" indent="0" eaLnBrk="1" hangingPunct="1">
              <a:buFontTx/>
              <a:buNone/>
            </a:pPr>
            <a:r>
              <a:rPr lang="en-GB" sz="2000" b="1" dirty="0" smtClean="0">
                <a:latin typeface="Arial Black" pitchFamily="34" charset="0"/>
              </a:rPr>
              <a:t>Inspire us as we look to you for guidance </a:t>
            </a:r>
            <a:r>
              <a:rPr lang="en-GB" sz="2000" dirty="0" smtClean="0"/>
              <a:t>with raising and teaching our children. Help each of our children to enjoy their learning and take delight in their faith. Help them to persevere in their studies and give them the desire to learn all things well with the support of staff, parents and teachers. </a:t>
            </a:r>
          </a:p>
          <a:p>
            <a:pPr marL="0" indent="0" eaLnBrk="1" hangingPunct="1">
              <a:buFontTx/>
              <a:buNone/>
            </a:pPr>
            <a:r>
              <a:rPr lang="en-GB" sz="2000" b="1" dirty="0" smtClean="0">
                <a:latin typeface="Arial Black" pitchFamily="34" charset="0"/>
              </a:rPr>
              <a:t>Bless us all: Parents, Carers and Staff at every level.</a:t>
            </a:r>
            <a:r>
              <a:rPr lang="en-GB" sz="2000" dirty="0" smtClean="0"/>
              <a:t> Let us always endeavour to share our knowledge with gentle patience. Help us to try to always bring the truth of your word to their eager minds. Grant that  we: staff, parents and carers alike, may </a:t>
            </a:r>
            <a:r>
              <a:rPr lang="en-GB" sz="2000" dirty="0" smtClean="0">
                <a:latin typeface="Arial Black" pitchFamily="34" charset="0"/>
              </a:rPr>
              <a:t>follow Jesus Christ- </a:t>
            </a:r>
            <a:r>
              <a:rPr lang="en-GB" sz="2000" b="1" dirty="0" smtClean="0"/>
              <a:t>the way</a:t>
            </a:r>
            <a:r>
              <a:rPr lang="en-GB" sz="2000" dirty="0" smtClean="0"/>
              <a:t>, the truth, and the light. </a:t>
            </a:r>
            <a:endParaRPr lang="en-GB" sz="2000" dirty="0" smtClean="0">
              <a:cs typeface="Times New Roman" pitchFamily="18" charset="0"/>
            </a:endParaRPr>
          </a:p>
          <a:p>
            <a:pPr marL="0" indent="0" eaLnBrk="1" hangingPunct="1">
              <a:lnSpc>
                <a:spcPct val="90000"/>
              </a:lnSpc>
              <a:buFontTx/>
              <a:buNone/>
            </a:pPr>
            <a:endParaRPr lang="en-GB" sz="1800" dirty="0" smtClean="0"/>
          </a:p>
        </p:txBody>
      </p:sp>
      <p:pic>
        <p:nvPicPr>
          <p:cNvPr id="1024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1671" y="5824059"/>
            <a:ext cx="1077062"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0"/>
            <a:ext cx="2186813" cy="191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06544" cy="1124744"/>
          </a:xfrm>
          <a:solidFill>
            <a:srgbClr val="00B050"/>
          </a:solidFill>
        </p:spPr>
        <p:txBody>
          <a:bodyPr>
            <a:noAutofit/>
          </a:bodyPr>
          <a:lstStyle/>
          <a:p>
            <a:pPr algn="ctr">
              <a:defRPr/>
            </a:pPr>
            <a:r>
              <a:rPr lang="en-GB" sz="4000" dirty="0" smtClean="0">
                <a:solidFill>
                  <a:schemeClr val="bg1"/>
                </a:solidFill>
              </a:rPr>
              <a:t/>
            </a:r>
            <a:br>
              <a:rPr lang="en-GB" sz="4000" dirty="0" smtClean="0">
                <a:solidFill>
                  <a:schemeClr val="bg1"/>
                </a:solidFill>
              </a:rPr>
            </a:br>
            <a:r>
              <a:rPr lang="en-GB" sz="3200" dirty="0" smtClean="0">
                <a:solidFill>
                  <a:srgbClr val="FFFF00"/>
                </a:solidFill>
                <a:latin typeface="Arial Black" pitchFamily="34" charset="0"/>
              </a:rPr>
              <a:t>School leadership &amp; staff Introductions</a:t>
            </a:r>
            <a:endParaRPr lang="en-GB" sz="3200" dirty="0">
              <a:solidFill>
                <a:srgbClr val="FFFF00"/>
              </a:solidFill>
              <a:latin typeface="Arial Black" pitchFamily="34" charset="0"/>
            </a:endParaRPr>
          </a:p>
        </p:txBody>
      </p:sp>
      <p:sp>
        <p:nvSpPr>
          <p:cNvPr id="11267" name="Rectangle 3"/>
          <p:cNvSpPr>
            <a:spLocks noGrp="1" noChangeArrowheads="1"/>
          </p:cNvSpPr>
          <p:nvPr>
            <p:ph idx="1"/>
          </p:nvPr>
        </p:nvSpPr>
        <p:spPr>
          <a:xfrm>
            <a:off x="107504" y="1124744"/>
            <a:ext cx="8928992" cy="5517232"/>
          </a:xfrm>
        </p:spPr>
        <p:txBody>
          <a:bodyPr/>
          <a:lstStyle/>
          <a:p>
            <a:pPr marL="0" indent="0" eaLnBrk="1" hangingPunct="1">
              <a:buClr>
                <a:srgbClr val="B13F9A"/>
              </a:buClr>
              <a:buNone/>
            </a:pPr>
            <a:r>
              <a:rPr lang="en-GB" sz="2400" b="1" dirty="0" smtClean="0">
                <a:solidFill>
                  <a:srgbClr val="FF0000"/>
                </a:solidFill>
              </a:rPr>
              <a:t>Mr Pietro Chiesa-</a:t>
            </a:r>
            <a:r>
              <a:rPr lang="en-GB" sz="2400" dirty="0" smtClean="0">
                <a:solidFill>
                  <a:prstClr val="black"/>
                </a:solidFill>
              </a:rPr>
              <a:t>Chair  </a:t>
            </a:r>
            <a:r>
              <a:rPr lang="en-GB" sz="2400" b="1" dirty="0" smtClean="0">
                <a:solidFill>
                  <a:srgbClr val="FF0000"/>
                </a:solidFill>
              </a:rPr>
              <a:t>Ms </a:t>
            </a:r>
            <a:r>
              <a:rPr lang="en-GB" sz="2400" b="1" dirty="0" err="1" smtClean="0">
                <a:solidFill>
                  <a:srgbClr val="FF0000"/>
                </a:solidFill>
              </a:rPr>
              <a:t>Toyin</a:t>
            </a:r>
            <a:r>
              <a:rPr lang="en-GB" sz="2400" b="1" dirty="0" smtClean="0">
                <a:solidFill>
                  <a:srgbClr val="FF0000"/>
                </a:solidFill>
              </a:rPr>
              <a:t> </a:t>
            </a:r>
            <a:r>
              <a:rPr lang="en-GB" sz="2400" b="1" dirty="0" err="1" smtClean="0">
                <a:solidFill>
                  <a:srgbClr val="FF0000"/>
                </a:solidFill>
              </a:rPr>
              <a:t>Gbomedo</a:t>
            </a:r>
            <a:r>
              <a:rPr lang="en-GB" sz="2400" b="1" dirty="0" smtClean="0">
                <a:solidFill>
                  <a:srgbClr val="FF0000"/>
                </a:solidFill>
              </a:rPr>
              <a:t>-</a:t>
            </a:r>
            <a:r>
              <a:rPr lang="en-GB" sz="2400" b="1" dirty="0" smtClean="0"/>
              <a:t>Vice-</a:t>
            </a:r>
            <a:r>
              <a:rPr lang="en-GB" sz="2400" dirty="0" smtClean="0"/>
              <a:t>Chair</a:t>
            </a:r>
            <a:r>
              <a:rPr lang="en-GB" sz="2400" dirty="0" smtClean="0">
                <a:solidFill>
                  <a:prstClr val="black"/>
                </a:solidFill>
              </a:rPr>
              <a:t>  </a:t>
            </a:r>
            <a:endParaRPr lang="en-GB" sz="2400" dirty="0">
              <a:solidFill>
                <a:prstClr val="black"/>
              </a:solidFill>
            </a:endParaRPr>
          </a:p>
          <a:p>
            <a:pPr marL="0" indent="0" eaLnBrk="1" hangingPunct="1">
              <a:buFontTx/>
              <a:buNone/>
            </a:pPr>
            <a:r>
              <a:rPr lang="en-GB" sz="2400" b="1" dirty="0" smtClean="0">
                <a:solidFill>
                  <a:srgbClr val="FF0000"/>
                </a:solidFill>
              </a:rPr>
              <a:t>Mrs Moore </a:t>
            </a:r>
            <a:r>
              <a:rPr lang="en-GB" sz="2400" dirty="0" smtClean="0">
                <a:solidFill>
                  <a:srgbClr val="FF0000"/>
                </a:solidFill>
              </a:rPr>
              <a:t>– </a:t>
            </a:r>
            <a:r>
              <a:rPr lang="en-GB" sz="2400" dirty="0" smtClean="0"/>
              <a:t>Head Teacher</a:t>
            </a:r>
          </a:p>
          <a:p>
            <a:pPr marL="0" indent="0" eaLnBrk="1" hangingPunct="1">
              <a:buFontTx/>
              <a:buNone/>
            </a:pPr>
            <a:r>
              <a:rPr lang="en-GB" sz="2400" b="1" dirty="0" smtClean="0">
                <a:solidFill>
                  <a:srgbClr val="FF0000"/>
                </a:solidFill>
              </a:rPr>
              <a:t>Miss Wade- </a:t>
            </a:r>
            <a:r>
              <a:rPr lang="en-GB" sz="2400" dirty="0" smtClean="0"/>
              <a:t>Deputy Head Teacher &amp; Whole School Curriculum Lead and Phase Leader KS2</a:t>
            </a:r>
          </a:p>
          <a:p>
            <a:pPr marL="0" indent="0" eaLnBrk="1" hangingPunct="1">
              <a:buNone/>
            </a:pPr>
            <a:r>
              <a:rPr lang="en-GB" sz="2400" b="1" dirty="0" smtClean="0">
                <a:solidFill>
                  <a:srgbClr val="FF0000"/>
                </a:solidFill>
              </a:rPr>
              <a:t>Mrs McDonald-</a:t>
            </a:r>
            <a:r>
              <a:rPr lang="en-GB" sz="2400" dirty="0" smtClean="0"/>
              <a:t>Assistant </a:t>
            </a:r>
            <a:r>
              <a:rPr lang="en-GB" sz="2400" dirty="0"/>
              <a:t>Head Teacher &amp; Whole School </a:t>
            </a:r>
            <a:r>
              <a:rPr lang="en-GB" sz="2400" dirty="0" smtClean="0"/>
              <a:t>Assessment </a:t>
            </a:r>
            <a:r>
              <a:rPr lang="en-GB" sz="2400" dirty="0"/>
              <a:t>Lead </a:t>
            </a:r>
            <a:r>
              <a:rPr lang="en-GB" sz="2400" dirty="0" smtClean="0"/>
              <a:t>- </a:t>
            </a:r>
            <a:r>
              <a:rPr lang="en-GB" sz="2400" dirty="0"/>
              <a:t>Phase Leader </a:t>
            </a:r>
            <a:r>
              <a:rPr lang="en-GB" sz="2400" dirty="0" smtClean="0"/>
              <a:t>for KS1 &amp; CT Palm Class</a:t>
            </a:r>
            <a:endParaRPr lang="en-GB" sz="2400" dirty="0"/>
          </a:p>
          <a:p>
            <a:pPr marL="0" indent="0" eaLnBrk="1" hangingPunct="1">
              <a:buNone/>
            </a:pPr>
            <a:r>
              <a:rPr lang="en-GB" sz="2400" b="1" dirty="0" smtClean="0">
                <a:solidFill>
                  <a:srgbClr val="FF0000"/>
                </a:solidFill>
              </a:rPr>
              <a:t>Miss Baptiste </a:t>
            </a:r>
            <a:r>
              <a:rPr lang="en-GB" sz="2400" dirty="0" smtClean="0">
                <a:solidFill>
                  <a:srgbClr val="FF0000"/>
                </a:solidFill>
              </a:rPr>
              <a:t>–  </a:t>
            </a:r>
            <a:r>
              <a:rPr lang="en-GB" sz="2400" dirty="0" smtClean="0"/>
              <a:t>AAHT/SEND &amp; Inclusion, English Lead</a:t>
            </a:r>
          </a:p>
          <a:p>
            <a:pPr marL="0" indent="0" eaLnBrk="1" hangingPunct="1">
              <a:buNone/>
            </a:pPr>
            <a:r>
              <a:rPr lang="en-GB" sz="2400" b="1" dirty="0" smtClean="0">
                <a:solidFill>
                  <a:srgbClr val="FF0000"/>
                </a:solidFill>
              </a:rPr>
              <a:t>Mrs J Hamilton</a:t>
            </a:r>
            <a:r>
              <a:rPr lang="en-GB" sz="2400" dirty="0" smtClean="0"/>
              <a:t>- EYFS Shadow Lead &amp; </a:t>
            </a:r>
            <a:r>
              <a:rPr lang="en-GB" sz="2400" dirty="0" err="1" smtClean="0"/>
              <a:t>Viridis</a:t>
            </a:r>
            <a:r>
              <a:rPr lang="en-GB" sz="2400" dirty="0" smtClean="0"/>
              <a:t> Manager</a:t>
            </a:r>
          </a:p>
          <a:p>
            <a:pPr marL="0" indent="0" eaLnBrk="1" hangingPunct="1">
              <a:buFontTx/>
              <a:buNone/>
            </a:pPr>
            <a:r>
              <a:rPr lang="en-GB" sz="2400" b="1" dirty="0" smtClean="0">
                <a:solidFill>
                  <a:srgbClr val="FF0000"/>
                </a:solidFill>
              </a:rPr>
              <a:t>Mrs </a:t>
            </a:r>
            <a:r>
              <a:rPr lang="en-GB" sz="2400" b="1" dirty="0" err="1" smtClean="0">
                <a:solidFill>
                  <a:srgbClr val="FF0000"/>
                </a:solidFill>
              </a:rPr>
              <a:t>Antao</a:t>
            </a:r>
            <a:r>
              <a:rPr lang="en-GB" sz="2400" b="1" dirty="0" smtClean="0">
                <a:solidFill>
                  <a:srgbClr val="FF0000"/>
                </a:solidFill>
              </a:rPr>
              <a:t> and Mrs </a:t>
            </a:r>
            <a:r>
              <a:rPr lang="en-GB" sz="2400" b="1" dirty="0" err="1" smtClean="0">
                <a:solidFill>
                  <a:srgbClr val="FF0000"/>
                </a:solidFill>
              </a:rPr>
              <a:t>Badaloo</a:t>
            </a:r>
            <a:r>
              <a:rPr lang="en-GB" sz="2400" dirty="0" smtClean="0">
                <a:solidFill>
                  <a:srgbClr val="FF0000"/>
                </a:solidFill>
              </a:rPr>
              <a:t>- </a:t>
            </a:r>
            <a:r>
              <a:rPr lang="en-GB" sz="2400" dirty="0" smtClean="0"/>
              <a:t>Reception Teachers</a:t>
            </a:r>
          </a:p>
          <a:p>
            <a:pPr marL="0" indent="0" eaLnBrk="1" hangingPunct="1">
              <a:buFontTx/>
              <a:buNone/>
            </a:pPr>
            <a:r>
              <a:rPr lang="en-GB" sz="2400" b="1" dirty="0" smtClean="0">
                <a:solidFill>
                  <a:srgbClr val="FF0000"/>
                </a:solidFill>
              </a:rPr>
              <a:t>Mrs </a:t>
            </a:r>
            <a:r>
              <a:rPr lang="en-GB" sz="2400" b="1" dirty="0" err="1" smtClean="0">
                <a:solidFill>
                  <a:srgbClr val="FF0000"/>
                </a:solidFill>
              </a:rPr>
              <a:t>Sohail</a:t>
            </a:r>
            <a:r>
              <a:rPr lang="en-GB" sz="2400" b="1" dirty="0" smtClean="0">
                <a:solidFill>
                  <a:srgbClr val="FF0000"/>
                </a:solidFill>
              </a:rPr>
              <a:t> and Mrs Jasminka</a:t>
            </a:r>
            <a:r>
              <a:rPr lang="en-GB" sz="2400" dirty="0" smtClean="0"/>
              <a:t>– Nursery &amp; </a:t>
            </a:r>
            <a:r>
              <a:rPr lang="en-GB" sz="2400" dirty="0" err="1" smtClean="0"/>
              <a:t>Viridis</a:t>
            </a:r>
            <a:r>
              <a:rPr lang="en-GB" sz="2400" dirty="0" smtClean="0"/>
              <a:t> Instructors</a:t>
            </a:r>
          </a:p>
          <a:p>
            <a:pPr marL="0" indent="0" eaLnBrk="1" hangingPunct="1">
              <a:buFontTx/>
              <a:buNone/>
            </a:pPr>
            <a:r>
              <a:rPr lang="en-GB" sz="2400" b="1" dirty="0" smtClean="0">
                <a:solidFill>
                  <a:srgbClr val="FF0000"/>
                </a:solidFill>
              </a:rPr>
              <a:t>Miss Charlemagne, Mrs Romero, Mrs Olalla</a:t>
            </a:r>
            <a:r>
              <a:rPr lang="en-GB" sz="2400" i="1" dirty="0" smtClean="0"/>
              <a:t>-Reception TAs </a:t>
            </a:r>
          </a:p>
          <a:p>
            <a:pPr marL="0" indent="0" eaLnBrk="1" hangingPunct="1">
              <a:buFontTx/>
              <a:buNone/>
            </a:pPr>
            <a:r>
              <a:rPr lang="en-GB" sz="2400" b="1" dirty="0" smtClean="0">
                <a:solidFill>
                  <a:srgbClr val="FF0000"/>
                </a:solidFill>
              </a:rPr>
              <a:t>Nursery &amp; </a:t>
            </a:r>
            <a:r>
              <a:rPr lang="en-GB" sz="2400" b="1" dirty="0" err="1" smtClean="0">
                <a:solidFill>
                  <a:srgbClr val="FF0000"/>
                </a:solidFill>
              </a:rPr>
              <a:t>Viridis</a:t>
            </a:r>
            <a:r>
              <a:rPr lang="en-GB" sz="2400" b="1" smtClean="0">
                <a:solidFill>
                  <a:srgbClr val="FF0000"/>
                </a:solidFill>
              </a:rPr>
              <a:t> TAs </a:t>
            </a:r>
            <a:r>
              <a:rPr lang="en-GB" sz="2400" b="1" dirty="0" smtClean="0">
                <a:solidFill>
                  <a:srgbClr val="FF0000"/>
                </a:solidFill>
              </a:rPr>
              <a:t>&amp; Welfare:  </a:t>
            </a:r>
            <a:r>
              <a:rPr lang="en-GB" sz="2400" b="1" dirty="0" smtClean="0"/>
              <a:t>Mrs Hussain, Mrs </a:t>
            </a:r>
            <a:r>
              <a:rPr lang="en-GB" sz="2400" b="1" dirty="0" err="1" smtClean="0"/>
              <a:t>Hajkowska</a:t>
            </a:r>
            <a:r>
              <a:rPr lang="en-GB" sz="2400" b="1" dirty="0" smtClean="0"/>
              <a:t>, Mrs Gene, Mrs Martins, Mrs Mabel &amp; Mrs Samuel  </a:t>
            </a:r>
            <a:endParaRPr lang="en-GB" sz="2400" i="1" dirty="0" smtClean="0"/>
          </a:p>
        </p:txBody>
      </p:sp>
      <p:pic>
        <p:nvPicPr>
          <p:cNvPr id="430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2688" y="-83549"/>
            <a:ext cx="1033264" cy="129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fade">
                                      <p:cBhvr>
                                        <p:cTn id="22" dur="5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fade">
                                      <p:cBhvr>
                                        <p:cTn id="27" dur="500"/>
                                        <p:tgtEl>
                                          <p:spTgt spid="112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fade">
                                      <p:cBhvr>
                                        <p:cTn id="32" dur="500"/>
                                        <p:tgtEl>
                                          <p:spTgt spid="112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267">
                                            <p:txEl>
                                              <p:pRg st="6" end="6"/>
                                            </p:txEl>
                                          </p:spTgt>
                                        </p:tgtEl>
                                        <p:attrNameLst>
                                          <p:attrName>style.visibility</p:attrName>
                                        </p:attrNameLst>
                                      </p:cBhvr>
                                      <p:to>
                                        <p:strVal val="visible"/>
                                      </p:to>
                                    </p:set>
                                    <p:animEffect transition="in" filter="fade">
                                      <p:cBhvr>
                                        <p:cTn id="37" dur="500"/>
                                        <p:tgtEl>
                                          <p:spTgt spid="1126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267">
                                            <p:txEl>
                                              <p:pRg st="7" end="7"/>
                                            </p:txEl>
                                          </p:spTgt>
                                        </p:tgtEl>
                                        <p:attrNameLst>
                                          <p:attrName>style.visibility</p:attrName>
                                        </p:attrNameLst>
                                      </p:cBhvr>
                                      <p:to>
                                        <p:strVal val="visible"/>
                                      </p:to>
                                    </p:set>
                                    <p:animEffect transition="in" filter="fade">
                                      <p:cBhvr>
                                        <p:cTn id="42" dur="500"/>
                                        <p:tgtEl>
                                          <p:spTgt spid="1126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267">
                                            <p:txEl>
                                              <p:pRg st="8" end="8"/>
                                            </p:txEl>
                                          </p:spTgt>
                                        </p:tgtEl>
                                        <p:attrNameLst>
                                          <p:attrName>style.visibility</p:attrName>
                                        </p:attrNameLst>
                                      </p:cBhvr>
                                      <p:to>
                                        <p:strVal val="visible"/>
                                      </p:to>
                                    </p:set>
                                    <p:animEffect transition="in" filter="fade">
                                      <p:cBhvr>
                                        <p:cTn id="47" dur="500"/>
                                        <p:tgtEl>
                                          <p:spTgt spid="1126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267">
                                            <p:txEl>
                                              <p:pRg st="9" end="9"/>
                                            </p:txEl>
                                          </p:spTgt>
                                        </p:tgtEl>
                                        <p:attrNameLst>
                                          <p:attrName>style.visibility</p:attrName>
                                        </p:attrNameLst>
                                      </p:cBhvr>
                                      <p:to>
                                        <p:strVal val="visible"/>
                                      </p:to>
                                    </p:set>
                                    <p:animEffect transition="in" filter="fade">
                                      <p:cBhvr>
                                        <p:cTn id="52" dur="500"/>
                                        <p:tgtEl>
                                          <p:spTgt spid="112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0" y="20639"/>
            <a:ext cx="7696200" cy="1442401"/>
          </a:xfrm>
          <a:solidFill>
            <a:srgbClr val="00B050"/>
          </a:solidFill>
        </p:spPr>
        <p:txBody>
          <a:bodyPr>
            <a:normAutofit/>
          </a:bodyPr>
          <a:lstStyle/>
          <a:p>
            <a:pPr eaLnBrk="1" fontAlgn="auto" hangingPunct="1">
              <a:spcAft>
                <a:spcPts val="0"/>
              </a:spcAft>
              <a:defRPr/>
            </a:pPr>
            <a:r>
              <a:rPr lang="en-GB" sz="4000" dirty="0" smtClean="0">
                <a:solidFill>
                  <a:srgbClr val="FFC000"/>
                </a:solidFill>
                <a:latin typeface="Rockwell" pitchFamily="18" charset="0"/>
              </a:rPr>
              <a:t>Aims of this meeting</a:t>
            </a:r>
            <a:r>
              <a:rPr lang="en-GB" sz="4000" dirty="0" smtClean="0">
                <a:solidFill>
                  <a:srgbClr val="FFC000"/>
                </a:solidFill>
              </a:rPr>
              <a:t> </a:t>
            </a:r>
          </a:p>
        </p:txBody>
      </p:sp>
      <p:sp>
        <p:nvSpPr>
          <p:cNvPr id="182275" name="Rectangle 3"/>
          <p:cNvSpPr>
            <a:spLocks noGrp="1" noChangeArrowheads="1"/>
          </p:cNvSpPr>
          <p:nvPr>
            <p:ph idx="1"/>
          </p:nvPr>
        </p:nvSpPr>
        <p:spPr>
          <a:xfrm>
            <a:off x="4356150" y="1484784"/>
            <a:ext cx="3960266" cy="5256583"/>
          </a:xfrm>
        </p:spPr>
        <p:txBody>
          <a:bodyPr/>
          <a:lstStyle/>
          <a:p>
            <a:pPr lvl="0" eaLnBrk="1" hangingPunct="1">
              <a:buClr>
                <a:srgbClr val="B13F9A"/>
              </a:buClr>
            </a:pPr>
            <a:r>
              <a:rPr lang="en-GB" dirty="0">
                <a:solidFill>
                  <a:prstClr val="black"/>
                </a:solidFill>
                <a:latin typeface="Rockwell" pitchFamily="18" charset="0"/>
              </a:rPr>
              <a:t>To share the </a:t>
            </a:r>
            <a:r>
              <a:rPr lang="en-GB" dirty="0" smtClean="0">
                <a:solidFill>
                  <a:prstClr val="black"/>
                </a:solidFill>
                <a:latin typeface="Rockwell" pitchFamily="18" charset="0"/>
              </a:rPr>
              <a:t>School’s Vision &amp; Mission</a:t>
            </a:r>
            <a:endParaRPr lang="en-GB" dirty="0">
              <a:solidFill>
                <a:prstClr val="black"/>
              </a:solidFill>
              <a:latin typeface="Rockwell" pitchFamily="18" charset="0"/>
            </a:endParaRPr>
          </a:p>
          <a:p>
            <a:pPr eaLnBrk="1" hangingPunct="1"/>
            <a:r>
              <a:rPr lang="en-GB" dirty="0" smtClean="0">
                <a:latin typeface="Rockwell" pitchFamily="18" charset="0"/>
              </a:rPr>
              <a:t>Discuss Home School Agreement</a:t>
            </a:r>
          </a:p>
          <a:p>
            <a:pPr eaLnBrk="1" hangingPunct="1"/>
            <a:r>
              <a:rPr lang="en-GB" dirty="0" smtClean="0">
                <a:latin typeface="Rockwell" pitchFamily="18" charset="0"/>
              </a:rPr>
              <a:t>Discuss School Expectations</a:t>
            </a:r>
          </a:p>
          <a:p>
            <a:pPr eaLnBrk="1" hangingPunct="1"/>
            <a:r>
              <a:rPr lang="en-GB" dirty="0" smtClean="0">
                <a:latin typeface="Rockwell" pitchFamily="18" charset="0"/>
              </a:rPr>
              <a:t>Discuss RHE: TEN </a:t>
            </a:r>
            <a:r>
              <a:rPr lang="en-GB" dirty="0" err="1" smtClean="0">
                <a:latin typeface="Rockwell" pitchFamily="18" charset="0"/>
              </a:rPr>
              <a:t>TEN</a:t>
            </a:r>
            <a:endParaRPr lang="en-GB" dirty="0" smtClean="0">
              <a:latin typeface="Rockwell" pitchFamily="18" charset="0"/>
            </a:endParaRPr>
          </a:p>
          <a:p>
            <a:pPr marL="0" indent="0" eaLnBrk="1" hangingPunct="1">
              <a:buNone/>
            </a:pPr>
            <a:r>
              <a:rPr lang="en-GB" dirty="0" smtClean="0">
                <a:latin typeface="Rockwell" pitchFamily="18" charset="0"/>
              </a:rPr>
              <a:t>   RE Curriculum</a:t>
            </a:r>
          </a:p>
          <a:p>
            <a:pPr eaLnBrk="1" hangingPunct="1"/>
            <a:r>
              <a:rPr lang="en-GB" dirty="0" smtClean="0">
                <a:latin typeface="Rockwell" pitchFamily="18" charset="0"/>
              </a:rPr>
              <a:t>Discuss Plans for This Term (News Letter)</a:t>
            </a:r>
          </a:p>
          <a:p>
            <a:pPr eaLnBrk="1" hangingPunct="1"/>
            <a:r>
              <a:rPr lang="en-GB" dirty="0" smtClean="0">
                <a:latin typeface="Rockwell" pitchFamily="18" charset="0"/>
              </a:rPr>
              <a:t>To Meet Your Child’s Class Teacher</a:t>
            </a:r>
          </a:p>
        </p:txBody>
      </p:sp>
      <p:pic>
        <p:nvPicPr>
          <p:cNvPr id="133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2642" y="20639"/>
            <a:ext cx="1461357" cy="13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3" y="1578534"/>
            <a:ext cx="4334797" cy="5279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 calcmode="lin" valueType="num">
                                      <p:cBhvr additive="base">
                                        <p:cTn id="7" dur="500" fill="hold"/>
                                        <p:tgtEl>
                                          <p:spTgt spid="182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2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2275">
                                            <p:txEl>
                                              <p:pRg st="1" end="1"/>
                                            </p:txEl>
                                          </p:spTgt>
                                        </p:tgtEl>
                                        <p:attrNameLst>
                                          <p:attrName>style.visibility</p:attrName>
                                        </p:attrNameLst>
                                      </p:cBhvr>
                                      <p:to>
                                        <p:strVal val="visible"/>
                                      </p:to>
                                    </p:set>
                                    <p:anim calcmode="lin" valueType="num">
                                      <p:cBhvr additive="base">
                                        <p:cTn id="13" dur="500" fill="hold"/>
                                        <p:tgtEl>
                                          <p:spTgt spid="1822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22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2275">
                                            <p:txEl>
                                              <p:pRg st="2" end="2"/>
                                            </p:txEl>
                                          </p:spTgt>
                                        </p:tgtEl>
                                        <p:attrNameLst>
                                          <p:attrName>style.visibility</p:attrName>
                                        </p:attrNameLst>
                                      </p:cBhvr>
                                      <p:to>
                                        <p:strVal val="visible"/>
                                      </p:to>
                                    </p:set>
                                    <p:anim calcmode="lin" valueType="num">
                                      <p:cBhvr additive="base">
                                        <p:cTn id="19" dur="500" fill="hold"/>
                                        <p:tgtEl>
                                          <p:spTgt spid="1822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22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2275">
                                            <p:txEl>
                                              <p:pRg st="3" end="3"/>
                                            </p:txEl>
                                          </p:spTgt>
                                        </p:tgtEl>
                                        <p:attrNameLst>
                                          <p:attrName>style.visibility</p:attrName>
                                        </p:attrNameLst>
                                      </p:cBhvr>
                                      <p:to>
                                        <p:strVal val="visible"/>
                                      </p:to>
                                    </p:set>
                                    <p:anim calcmode="lin" valueType="num">
                                      <p:cBhvr additive="base">
                                        <p:cTn id="25" dur="500" fill="hold"/>
                                        <p:tgtEl>
                                          <p:spTgt spid="1822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22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2275">
                                            <p:txEl>
                                              <p:pRg st="4" end="4"/>
                                            </p:txEl>
                                          </p:spTgt>
                                        </p:tgtEl>
                                        <p:attrNameLst>
                                          <p:attrName>style.visibility</p:attrName>
                                        </p:attrNameLst>
                                      </p:cBhvr>
                                      <p:to>
                                        <p:strVal val="visible"/>
                                      </p:to>
                                    </p:set>
                                    <p:anim calcmode="lin" valueType="num">
                                      <p:cBhvr additive="base">
                                        <p:cTn id="31" dur="500" fill="hold"/>
                                        <p:tgtEl>
                                          <p:spTgt spid="1822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22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2275">
                                            <p:txEl>
                                              <p:pRg st="5" end="5"/>
                                            </p:txEl>
                                          </p:spTgt>
                                        </p:tgtEl>
                                        <p:attrNameLst>
                                          <p:attrName>style.visibility</p:attrName>
                                        </p:attrNameLst>
                                      </p:cBhvr>
                                      <p:to>
                                        <p:strVal val="visible"/>
                                      </p:to>
                                    </p:set>
                                    <p:anim calcmode="lin" valueType="num">
                                      <p:cBhvr additive="base">
                                        <p:cTn id="37" dur="500" fill="hold"/>
                                        <p:tgtEl>
                                          <p:spTgt spid="18227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227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2275">
                                            <p:txEl>
                                              <p:pRg st="6" end="6"/>
                                            </p:txEl>
                                          </p:spTgt>
                                        </p:tgtEl>
                                        <p:attrNameLst>
                                          <p:attrName>style.visibility</p:attrName>
                                        </p:attrNameLst>
                                      </p:cBhvr>
                                      <p:to>
                                        <p:strVal val="visible"/>
                                      </p:to>
                                    </p:set>
                                    <p:anim calcmode="lin" valueType="num">
                                      <p:cBhvr additive="base">
                                        <p:cTn id="43" dur="500" fill="hold"/>
                                        <p:tgtEl>
                                          <p:spTgt spid="18227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227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0" y="20640"/>
            <a:ext cx="7696200" cy="773884"/>
          </a:xfrm>
          <a:solidFill>
            <a:srgbClr val="00B050"/>
          </a:solidFill>
        </p:spPr>
        <p:txBody>
          <a:bodyPr>
            <a:normAutofit/>
          </a:bodyPr>
          <a:lstStyle/>
          <a:p>
            <a:pPr eaLnBrk="1" fontAlgn="auto" hangingPunct="1">
              <a:spcAft>
                <a:spcPts val="0"/>
              </a:spcAft>
              <a:defRPr/>
            </a:pPr>
            <a:r>
              <a:rPr lang="en-GB" sz="4000" dirty="0" smtClean="0">
                <a:solidFill>
                  <a:srgbClr val="FFC000"/>
                </a:solidFill>
                <a:latin typeface="Rockwell" pitchFamily="18" charset="0"/>
              </a:rPr>
              <a:t>We  work  in partnership</a:t>
            </a:r>
            <a:endParaRPr lang="en-GB" sz="4000" dirty="0" smtClean="0">
              <a:solidFill>
                <a:srgbClr val="FFC000"/>
              </a:solidFill>
            </a:endParaRPr>
          </a:p>
        </p:txBody>
      </p:sp>
      <p:pic>
        <p:nvPicPr>
          <p:cNvPr id="133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2642" y="20639"/>
            <a:ext cx="1461357" cy="13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Rectangle 2"/>
          <p:cNvGrpSpPr>
            <a:grpSpLocks noGrp="1" noChangeAspect="1"/>
          </p:cNvGrpSpPr>
          <p:nvPr/>
        </p:nvGrpSpPr>
        <p:grpSpPr bwMode="auto">
          <a:xfrm>
            <a:off x="395536" y="715603"/>
            <a:ext cx="6021388" cy="6021387"/>
            <a:chOff x="1065" y="172"/>
            <a:chExt cx="3586" cy="3586"/>
          </a:xfrm>
        </p:grpSpPr>
        <p:sp>
          <p:nvSpPr>
            <p:cNvPr id="8" name="AutoShape 3"/>
            <p:cNvSpPr>
              <a:spLocks noChangeAspect="1" noChangeArrowheads="1" noTextEdit="1"/>
            </p:cNvSpPr>
            <p:nvPr/>
          </p:nvSpPr>
          <p:spPr bwMode="auto">
            <a:xfrm>
              <a:off x="1065" y="172"/>
              <a:ext cx="3586" cy="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 name="_s11302"/>
            <p:cNvSpPr>
              <a:spLocks noChangeShapeType="1"/>
            </p:cNvSpPr>
            <p:nvPr/>
          </p:nvSpPr>
          <p:spPr bwMode="auto">
            <a:xfrm flipH="1">
              <a:off x="1985" y="1965"/>
              <a:ext cx="437"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10" name="_s11276"/>
            <p:cNvSpPr>
              <a:spLocks noChangeArrowheads="1"/>
            </p:cNvSpPr>
            <p:nvPr/>
          </p:nvSpPr>
          <p:spPr bwMode="auto">
            <a:xfrm>
              <a:off x="1113" y="1529"/>
              <a:ext cx="872" cy="875"/>
            </a:xfrm>
            <a:prstGeom prst="ellipse">
              <a:avLst/>
            </a:prstGeom>
            <a:gradFill rotWithShape="0">
              <a:gsLst>
                <a:gs pos="0">
                  <a:schemeClr val="accent1"/>
                </a:gs>
                <a:gs pos="100000">
                  <a:srgbClr val="99D7EB"/>
                </a:gs>
              </a:gsLst>
              <a:path path="rect">
                <a:fillToRect l="100000" t="100000"/>
              </a:path>
            </a:gradFill>
            <a:ln>
              <a:noFill/>
            </a:ln>
            <a:extLst/>
          </p:spPr>
          <p:txBody>
            <a:bodyPr wrap="none" anchor="ctr"/>
            <a:lstStyle/>
            <a:p>
              <a:pPr algn="ctr">
                <a:defRPr/>
              </a:pPr>
              <a:r>
                <a:rPr lang="en-GB" b="1">
                  <a:solidFill>
                    <a:schemeClr val="hlink"/>
                  </a:solidFill>
                  <a:effectLst>
                    <a:outerShdw blurRad="38100" dist="38100" dir="2700000" algn="tl">
                      <a:srgbClr val="000000"/>
                    </a:outerShdw>
                  </a:effectLst>
                  <a:latin typeface="Rockwell" pitchFamily="18" charset="0"/>
                </a:rPr>
                <a:t>Support </a:t>
              </a:r>
            </a:p>
            <a:p>
              <a:pPr algn="ctr">
                <a:defRPr/>
              </a:pPr>
              <a:r>
                <a:rPr lang="en-GB" b="1">
                  <a:solidFill>
                    <a:schemeClr val="hlink"/>
                  </a:solidFill>
                  <a:effectLst>
                    <a:outerShdw blurRad="38100" dist="38100" dir="2700000" algn="tl">
                      <a:srgbClr val="000000"/>
                    </a:outerShdw>
                  </a:effectLst>
                  <a:latin typeface="Rockwell" pitchFamily="18" charset="0"/>
                </a:rPr>
                <a:t>Staff</a:t>
              </a:r>
            </a:p>
          </p:txBody>
        </p:sp>
        <p:sp>
          <p:nvSpPr>
            <p:cNvPr id="11" name="_s11301"/>
            <p:cNvSpPr>
              <a:spLocks noChangeShapeType="1"/>
            </p:cNvSpPr>
            <p:nvPr/>
          </p:nvSpPr>
          <p:spPr bwMode="auto">
            <a:xfrm>
              <a:off x="2858" y="2401"/>
              <a:ext cx="0" cy="437"/>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12" name="_s11274"/>
            <p:cNvSpPr>
              <a:spLocks noChangeArrowheads="1"/>
            </p:cNvSpPr>
            <p:nvPr/>
          </p:nvSpPr>
          <p:spPr bwMode="auto">
            <a:xfrm>
              <a:off x="2422" y="2838"/>
              <a:ext cx="875" cy="872"/>
            </a:xfrm>
            <a:prstGeom prst="ellipse">
              <a:avLst/>
            </a:prstGeom>
            <a:gradFill rotWithShape="0">
              <a:gsLst>
                <a:gs pos="0">
                  <a:schemeClr val="accent1"/>
                </a:gs>
                <a:gs pos="100000">
                  <a:srgbClr val="99D7EB"/>
                </a:gs>
              </a:gsLst>
              <a:path path="rect">
                <a:fillToRect l="100000" t="100000"/>
              </a:path>
            </a:gradFill>
            <a:ln>
              <a:noFill/>
            </a:ln>
            <a:extLst/>
          </p:spPr>
          <p:txBody>
            <a:bodyPr wrap="none" anchor="ctr"/>
            <a:lstStyle/>
            <a:p>
              <a:pPr algn="ctr">
                <a:defRPr/>
              </a:pPr>
              <a:r>
                <a:rPr lang="en-GB" b="1" dirty="0">
                  <a:solidFill>
                    <a:schemeClr val="hlink"/>
                  </a:solidFill>
                  <a:effectLst>
                    <a:outerShdw blurRad="38100" dist="38100" dir="2700000" algn="tl">
                      <a:srgbClr val="000000"/>
                    </a:outerShdw>
                  </a:effectLst>
                  <a:latin typeface="Rockwell" pitchFamily="18" charset="0"/>
                </a:rPr>
                <a:t>Church </a:t>
              </a:r>
            </a:p>
            <a:p>
              <a:pPr algn="ctr">
                <a:defRPr/>
              </a:pPr>
              <a:r>
                <a:rPr lang="en-GB" b="1" dirty="0">
                  <a:solidFill>
                    <a:schemeClr val="hlink"/>
                  </a:solidFill>
                  <a:effectLst>
                    <a:outerShdw blurRad="38100" dist="38100" dir="2700000" algn="tl">
                      <a:srgbClr val="000000"/>
                    </a:outerShdw>
                  </a:effectLst>
                  <a:latin typeface="Rockwell" pitchFamily="18" charset="0"/>
                </a:rPr>
                <a:t>Parish</a:t>
              </a:r>
            </a:p>
            <a:p>
              <a:pPr algn="ctr">
                <a:defRPr/>
              </a:pPr>
              <a:r>
                <a:rPr lang="en-GB" b="1" dirty="0">
                  <a:solidFill>
                    <a:schemeClr val="hlink"/>
                  </a:solidFill>
                  <a:effectLst>
                    <a:outerShdw blurRad="38100" dist="38100" dir="2700000" algn="tl">
                      <a:srgbClr val="000000"/>
                    </a:outerShdw>
                  </a:effectLst>
                  <a:latin typeface="Rockwell" pitchFamily="18" charset="0"/>
                </a:rPr>
                <a:t>Community</a:t>
              </a:r>
            </a:p>
          </p:txBody>
        </p:sp>
        <p:sp>
          <p:nvSpPr>
            <p:cNvPr id="13" name="_s11300"/>
            <p:cNvSpPr>
              <a:spLocks noChangeShapeType="1"/>
            </p:cNvSpPr>
            <p:nvPr/>
          </p:nvSpPr>
          <p:spPr bwMode="auto">
            <a:xfrm>
              <a:off x="3294" y="1965"/>
              <a:ext cx="437"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14" name="_s11272"/>
            <p:cNvSpPr>
              <a:spLocks noChangeArrowheads="1"/>
            </p:cNvSpPr>
            <p:nvPr/>
          </p:nvSpPr>
          <p:spPr bwMode="auto">
            <a:xfrm>
              <a:off x="3731" y="1529"/>
              <a:ext cx="872" cy="875"/>
            </a:xfrm>
            <a:prstGeom prst="ellipse">
              <a:avLst/>
            </a:prstGeom>
            <a:gradFill rotWithShape="0">
              <a:gsLst>
                <a:gs pos="0">
                  <a:schemeClr val="accent1"/>
                </a:gs>
                <a:gs pos="100000">
                  <a:srgbClr val="99D7EB"/>
                </a:gs>
              </a:gsLst>
              <a:path path="rect">
                <a:fillToRect l="100000" t="100000"/>
              </a:path>
            </a:gradFill>
            <a:ln>
              <a:noFill/>
            </a:ln>
            <a:extLst/>
          </p:spPr>
          <p:txBody>
            <a:bodyPr wrap="none" anchor="ctr"/>
            <a:lstStyle/>
            <a:p>
              <a:pPr algn="ctr">
                <a:defRPr/>
              </a:pPr>
              <a:r>
                <a:rPr lang="en-GB" b="1" dirty="0">
                  <a:solidFill>
                    <a:schemeClr val="hlink"/>
                  </a:solidFill>
                  <a:effectLst>
                    <a:outerShdw blurRad="38100" dist="38100" dir="2700000" algn="tl">
                      <a:srgbClr val="000000"/>
                    </a:outerShdw>
                  </a:effectLst>
                  <a:latin typeface="Rockwell" pitchFamily="18" charset="0"/>
                </a:rPr>
                <a:t>Teachers</a:t>
              </a:r>
            </a:p>
          </p:txBody>
        </p:sp>
        <p:sp>
          <p:nvSpPr>
            <p:cNvPr id="15" name="_s11299"/>
            <p:cNvSpPr>
              <a:spLocks noChangeShapeType="1"/>
            </p:cNvSpPr>
            <p:nvPr/>
          </p:nvSpPr>
          <p:spPr bwMode="auto">
            <a:xfrm flipV="1">
              <a:off x="2858" y="1092"/>
              <a:ext cx="0" cy="437"/>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16" name="_s11271"/>
            <p:cNvSpPr>
              <a:spLocks noChangeArrowheads="1"/>
            </p:cNvSpPr>
            <p:nvPr/>
          </p:nvSpPr>
          <p:spPr bwMode="auto">
            <a:xfrm>
              <a:off x="2422" y="220"/>
              <a:ext cx="875" cy="872"/>
            </a:xfrm>
            <a:prstGeom prst="ellipse">
              <a:avLst/>
            </a:prstGeom>
            <a:gradFill rotWithShape="0">
              <a:gsLst>
                <a:gs pos="0">
                  <a:schemeClr val="accent1"/>
                </a:gs>
                <a:gs pos="100000">
                  <a:srgbClr val="99D7EB"/>
                </a:gs>
              </a:gsLst>
              <a:path path="rect">
                <a:fillToRect l="100000" t="100000"/>
              </a:path>
            </a:gradFill>
            <a:ln>
              <a:noFill/>
            </a:ln>
            <a:extLst/>
          </p:spPr>
          <p:txBody>
            <a:bodyPr wrap="none" anchor="ctr"/>
            <a:lstStyle/>
            <a:p>
              <a:pPr algn="ctr">
                <a:defRPr/>
              </a:pPr>
              <a:r>
                <a:rPr lang="en-GB" b="1" dirty="0">
                  <a:solidFill>
                    <a:schemeClr val="hlink"/>
                  </a:solidFill>
                  <a:effectLst>
                    <a:outerShdw blurRad="38100" dist="38100" dir="2700000" algn="tl">
                      <a:srgbClr val="000000"/>
                    </a:outerShdw>
                  </a:effectLst>
                  <a:latin typeface="Rockwell" pitchFamily="18" charset="0"/>
                </a:rPr>
                <a:t>All</a:t>
              </a:r>
            </a:p>
            <a:p>
              <a:pPr algn="ctr">
                <a:defRPr/>
              </a:pPr>
              <a:r>
                <a:rPr lang="en-GB" b="1" dirty="0">
                  <a:solidFill>
                    <a:schemeClr val="hlink"/>
                  </a:solidFill>
                  <a:effectLst>
                    <a:outerShdw blurRad="38100" dist="38100" dir="2700000" algn="tl">
                      <a:srgbClr val="000000"/>
                    </a:outerShdw>
                  </a:effectLst>
                  <a:latin typeface="Rockwell" pitchFamily="18" charset="0"/>
                </a:rPr>
                <a:t>Parents</a:t>
              </a:r>
            </a:p>
            <a:p>
              <a:pPr algn="ctr">
                <a:defRPr/>
              </a:pPr>
              <a:r>
                <a:rPr lang="en-GB" b="1" dirty="0">
                  <a:solidFill>
                    <a:schemeClr val="hlink"/>
                  </a:solidFill>
                  <a:effectLst>
                    <a:outerShdw blurRad="38100" dist="38100" dir="2700000" algn="tl">
                      <a:srgbClr val="000000"/>
                    </a:outerShdw>
                  </a:effectLst>
                  <a:latin typeface="Rockwell" pitchFamily="18" charset="0"/>
                </a:rPr>
                <a:t>First</a:t>
              </a:r>
            </a:p>
            <a:p>
              <a:pPr algn="ctr">
                <a:defRPr/>
              </a:pPr>
              <a:r>
                <a:rPr lang="en-GB" b="1" dirty="0">
                  <a:solidFill>
                    <a:schemeClr val="hlink"/>
                  </a:solidFill>
                  <a:effectLst>
                    <a:outerShdw blurRad="38100" dist="38100" dir="2700000" algn="tl">
                      <a:srgbClr val="000000"/>
                    </a:outerShdw>
                  </a:effectLst>
                  <a:latin typeface="Rockwell" pitchFamily="18" charset="0"/>
                </a:rPr>
                <a:t>Teachers</a:t>
              </a:r>
            </a:p>
          </p:txBody>
        </p:sp>
        <p:sp>
          <p:nvSpPr>
            <p:cNvPr id="17" name="_s11282"/>
            <p:cNvSpPr>
              <a:spLocks noChangeArrowheads="1"/>
            </p:cNvSpPr>
            <p:nvPr/>
          </p:nvSpPr>
          <p:spPr bwMode="auto">
            <a:xfrm>
              <a:off x="2422" y="1529"/>
              <a:ext cx="875" cy="875"/>
            </a:xfrm>
            <a:prstGeom prst="ellipse">
              <a:avLst/>
            </a:prstGeom>
            <a:gradFill rotWithShape="0">
              <a:gsLst>
                <a:gs pos="0">
                  <a:schemeClr val="accent1"/>
                </a:gs>
                <a:gs pos="100000">
                  <a:srgbClr val="99D7EB"/>
                </a:gs>
              </a:gsLst>
              <a:path path="rect">
                <a:fillToRect l="100000" t="100000"/>
              </a:path>
            </a:gradFill>
            <a:ln>
              <a:noFill/>
            </a:ln>
            <a:extLst/>
          </p:spPr>
          <p:txBody>
            <a:bodyPr wrap="none" anchor="ctr"/>
            <a:lstStyle/>
            <a:p>
              <a:pPr algn="ctr">
                <a:defRPr/>
              </a:pPr>
              <a:r>
                <a:rPr lang="en-GB" b="1" dirty="0">
                  <a:solidFill>
                    <a:schemeClr val="hlink"/>
                  </a:solidFill>
                  <a:effectLst>
                    <a:outerShdw blurRad="38100" dist="38100" dir="2700000" algn="tl">
                      <a:srgbClr val="000000"/>
                    </a:outerShdw>
                  </a:effectLst>
                  <a:latin typeface="Rockwell" pitchFamily="18" charset="0"/>
                </a:rPr>
                <a:t>Your</a:t>
              </a:r>
            </a:p>
            <a:p>
              <a:pPr algn="ctr">
                <a:defRPr/>
              </a:pPr>
              <a:r>
                <a:rPr lang="en-GB" b="1" dirty="0">
                  <a:solidFill>
                    <a:schemeClr val="hlink"/>
                  </a:solidFill>
                  <a:effectLst>
                    <a:outerShdw blurRad="38100" dist="38100" dir="2700000" algn="tl">
                      <a:srgbClr val="000000"/>
                    </a:outerShdw>
                  </a:effectLst>
                  <a:latin typeface="Rockwell" pitchFamily="18" charset="0"/>
                </a:rPr>
                <a:t> child at</a:t>
              </a:r>
            </a:p>
            <a:p>
              <a:pPr algn="ctr">
                <a:defRPr/>
              </a:pPr>
              <a:r>
                <a:rPr lang="en-GB" b="1" dirty="0">
                  <a:solidFill>
                    <a:schemeClr val="hlink"/>
                  </a:solidFill>
                  <a:effectLst>
                    <a:outerShdw blurRad="38100" dist="38100" dir="2700000" algn="tl">
                      <a:srgbClr val="000000"/>
                    </a:outerShdw>
                  </a:effectLst>
                  <a:latin typeface="Rockwell" pitchFamily="18" charset="0"/>
                </a:rPr>
                <a:t> the heart</a:t>
              </a:r>
            </a:p>
          </p:txBody>
        </p:sp>
      </p:grpSp>
      <p:pic>
        <p:nvPicPr>
          <p:cNvPr id="19" name="Picture 18" descr="Child Development: Parenting Matters | CDC"/>
          <p:cNvPicPr/>
          <p:nvPr/>
        </p:nvPicPr>
        <p:blipFill>
          <a:blip r:embed="rId5">
            <a:extLst>
              <a:ext uri="{28A0092B-C50C-407E-A947-70E740481C1C}">
                <a14:useLocalDpi xmlns:a14="http://schemas.microsoft.com/office/drawing/2010/main" val="0"/>
              </a:ext>
            </a:extLst>
          </a:blip>
          <a:srcRect/>
          <a:stretch>
            <a:fillRect/>
          </a:stretch>
        </p:blipFill>
        <p:spPr bwMode="auto">
          <a:xfrm>
            <a:off x="213020" y="980728"/>
            <a:ext cx="2390775" cy="1728192"/>
          </a:xfrm>
          <a:prstGeom prst="rect">
            <a:avLst/>
          </a:prstGeom>
          <a:noFill/>
          <a:ln>
            <a:noFill/>
          </a:ln>
        </p:spPr>
      </p:pic>
      <p:pic>
        <p:nvPicPr>
          <p:cNvPr id="20" name="Picture 19"/>
          <p:cNvPicPr/>
          <p:nvPr/>
        </p:nvPicPr>
        <p:blipFill>
          <a:blip r:embed="rId6">
            <a:extLst>
              <a:ext uri="{28A0092B-C50C-407E-A947-70E740481C1C}">
                <a14:useLocalDpi xmlns:a14="http://schemas.microsoft.com/office/drawing/2010/main" val="0"/>
              </a:ext>
            </a:extLst>
          </a:blip>
          <a:srcRect/>
          <a:stretch>
            <a:fillRect/>
          </a:stretch>
        </p:blipFill>
        <p:spPr bwMode="auto">
          <a:xfrm>
            <a:off x="5796136" y="980728"/>
            <a:ext cx="2327692" cy="2114550"/>
          </a:xfrm>
          <a:prstGeom prst="rect">
            <a:avLst/>
          </a:prstGeom>
          <a:noFill/>
          <a:ln>
            <a:noFill/>
          </a:ln>
          <a:effectLst/>
          <a:extLst/>
        </p:spPr>
      </p:pic>
      <p:pic>
        <p:nvPicPr>
          <p:cNvPr id="21" name="Picture 20"/>
          <p:cNvPicPr/>
          <p:nvPr/>
        </p:nvPicPr>
        <p:blipFill>
          <a:blip r:embed="rId7">
            <a:extLst>
              <a:ext uri="{28A0092B-C50C-407E-A947-70E740481C1C}">
                <a14:useLocalDpi xmlns:a14="http://schemas.microsoft.com/office/drawing/2010/main" val="0"/>
              </a:ext>
            </a:extLst>
          </a:blip>
          <a:srcRect/>
          <a:stretch>
            <a:fillRect/>
          </a:stretch>
        </p:blipFill>
        <p:spPr bwMode="auto">
          <a:xfrm>
            <a:off x="202241" y="4531168"/>
            <a:ext cx="2362200" cy="2118360"/>
          </a:xfrm>
          <a:prstGeom prst="rect">
            <a:avLst/>
          </a:prstGeom>
          <a:noFill/>
          <a:ln>
            <a:noFill/>
          </a:ln>
          <a:effectLst/>
          <a:extLst/>
        </p:spPr>
      </p:pic>
      <p:pic>
        <p:nvPicPr>
          <p:cNvPr id="22" name="Picture 21" descr="D:\He Is Risen 2022.PNG"/>
          <p:cNvPicPr/>
          <p:nvPr/>
        </p:nvPicPr>
        <p:blipFill rotWithShape="1">
          <a:blip r:embed="rId8" cstate="print">
            <a:extLst>
              <a:ext uri="{28A0092B-C50C-407E-A947-70E740481C1C}">
                <a14:useLocalDpi xmlns:a14="http://schemas.microsoft.com/office/drawing/2010/main" val="0"/>
              </a:ext>
            </a:extLst>
          </a:blip>
          <a:srcRect b="7968"/>
          <a:stretch/>
        </p:blipFill>
        <p:spPr bwMode="auto">
          <a:xfrm>
            <a:off x="4505225" y="4762402"/>
            <a:ext cx="3377586" cy="1893989"/>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775894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54"/>
            <a:ext cx="8100392" cy="1143000"/>
          </a:xfrm>
          <a:solidFill>
            <a:srgbClr val="00B050"/>
          </a:solidFill>
        </p:spPr>
        <p:txBody>
          <a:bodyPr>
            <a:normAutofit fontScale="90000"/>
          </a:bodyPr>
          <a:lstStyle/>
          <a:p>
            <a:pPr algn="ctr"/>
            <a:r>
              <a:rPr lang="en-GB" dirty="0" smtClean="0">
                <a:solidFill>
                  <a:srgbClr val="FFFF00"/>
                </a:solidFill>
                <a:latin typeface="Arial Black" pitchFamily="34" charset="0"/>
              </a:rPr>
              <a:t>What is the SCHOOL’s vision</a:t>
            </a:r>
            <a:br>
              <a:rPr lang="en-GB" dirty="0" smtClean="0">
                <a:solidFill>
                  <a:srgbClr val="FFFF00"/>
                </a:solidFill>
                <a:latin typeface="Arial Black" pitchFamily="34" charset="0"/>
              </a:rPr>
            </a:br>
            <a:r>
              <a:rPr lang="en-GB" dirty="0" smtClean="0">
                <a:solidFill>
                  <a:srgbClr val="FFFF00"/>
                </a:solidFill>
                <a:latin typeface="Arial Black" pitchFamily="34" charset="0"/>
              </a:rPr>
              <a:t>MISSION AND MOTTO?</a:t>
            </a:r>
            <a:endParaRPr lang="en-GB" dirty="0">
              <a:solidFill>
                <a:srgbClr val="FFFF00"/>
              </a:solidFill>
              <a:latin typeface="Arial Black" pitchFamily="34" charset="0"/>
            </a:endParaRPr>
          </a:p>
        </p:txBody>
      </p:sp>
      <p:sp>
        <p:nvSpPr>
          <p:cNvPr id="3" name="Content Placeholder 2"/>
          <p:cNvSpPr>
            <a:spLocks noGrp="1"/>
          </p:cNvSpPr>
          <p:nvPr>
            <p:ph sz="half" idx="1"/>
          </p:nvPr>
        </p:nvSpPr>
        <p:spPr>
          <a:xfrm>
            <a:off x="0" y="1196752"/>
            <a:ext cx="4283968" cy="5661248"/>
          </a:xfrm>
        </p:spPr>
        <p:txBody>
          <a:bodyPr/>
          <a:lstStyle/>
          <a:p>
            <a:pPr lvl="0">
              <a:buClr>
                <a:srgbClr val="B13F9A"/>
              </a:buClr>
            </a:pPr>
            <a:r>
              <a:rPr lang="en-GB" sz="1700" b="1" dirty="0">
                <a:solidFill>
                  <a:prstClr val="black"/>
                </a:solidFill>
              </a:rPr>
              <a:t>To have the teachings of </a:t>
            </a:r>
            <a:r>
              <a:rPr lang="en-GB" sz="1700" b="1" dirty="0">
                <a:solidFill>
                  <a:srgbClr val="0070C0"/>
                </a:solidFill>
              </a:rPr>
              <a:t>Christ and our Christian Morals, Values and Ethos </a:t>
            </a:r>
            <a:r>
              <a:rPr lang="en-GB" sz="1700" b="1" dirty="0" smtClean="0">
                <a:solidFill>
                  <a:srgbClr val="0070C0"/>
                </a:solidFill>
              </a:rPr>
              <a:t>continue to be central </a:t>
            </a:r>
            <a:r>
              <a:rPr lang="en-GB" sz="1700" b="1" dirty="0">
                <a:solidFill>
                  <a:srgbClr val="0070C0"/>
                </a:solidFill>
              </a:rPr>
              <a:t>to our schools’ practice </a:t>
            </a:r>
            <a:r>
              <a:rPr lang="en-GB" sz="1700" b="1" dirty="0" smtClean="0">
                <a:solidFill>
                  <a:prstClr val="black"/>
                </a:solidFill>
              </a:rPr>
              <a:t>now and in the future</a:t>
            </a:r>
            <a:endParaRPr lang="en-GB" sz="1700" b="1" dirty="0">
              <a:solidFill>
                <a:prstClr val="black"/>
              </a:solidFill>
            </a:endParaRPr>
          </a:p>
          <a:p>
            <a:r>
              <a:rPr lang="en-GB" sz="1700" b="1" dirty="0" smtClean="0"/>
              <a:t>To ensure our </a:t>
            </a:r>
            <a:r>
              <a:rPr lang="en-GB" sz="1700" b="1" dirty="0" smtClean="0">
                <a:solidFill>
                  <a:srgbClr val="0070C0"/>
                </a:solidFill>
              </a:rPr>
              <a:t>Faith and Ethos are</a:t>
            </a:r>
            <a:r>
              <a:rPr lang="en-GB" sz="1700" b="1" dirty="0" smtClean="0"/>
              <a:t> lived and practised by all each day</a:t>
            </a:r>
          </a:p>
          <a:p>
            <a:r>
              <a:rPr lang="en-GB" sz="1700" b="1" dirty="0" smtClean="0"/>
              <a:t>To ensure parents and carers are aware of the </a:t>
            </a:r>
            <a:r>
              <a:rPr lang="en-GB" sz="1700" b="1" dirty="0" smtClean="0">
                <a:solidFill>
                  <a:srgbClr val="0070C0"/>
                </a:solidFill>
              </a:rPr>
              <a:t>school’s expectations </a:t>
            </a:r>
            <a:r>
              <a:rPr lang="en-GB" sz="1700" b="1" dirty="0" smtClean="0"/>
              <a:t>of   them captured within our: </a:t>
            </a:r>
            <a:r>
              <a:rPr lang="en-GB" sz="1700" b="1" dirty="0" smtClean="0">
                <a:solidFill>
                  <a:srgbClr val="0070C0"/>
                </a:solidFill>
              </a:rPr>
              <a:t>HOME SCHOOL AGREEMENT</a:t>
            </a:r>
          </a:p>
          <a:p>
            <a:r>
              <a:rPr lang="en-GB" sz="1700" b="1" dirty="0" smtClean="0">
                <a:solidFill>
                  <a:srgbClr val="0070C0"/>
                </a:solidFill>
              </a:rPr>
              <a:t>To ensure that we work in partnership </a:t>
            </a:r>
            <a:r>
              <a:rPr lang="en-GB" sz="1700" b="1" dirty="0" smtClean="0"/>
              <a:t>to give our children the best education</a:t>
            </a:r>
          </a:p>
          <a:p>
            <a:r>
              <a:rPr lang="en-GB" sz="1700" b="1" dirty="0" smtClean="0"/>
              <a:t>We are a part of </a:t>
            </a:r>
            <a:r>
              <a:rPr lang="en-GB" sz="1700" b="1" dirty="0" smtClean="0">
                <a:solidFill>
                  <a:srgbClr val="0070C0"/>
                </a:solidFill>
              </a:rPr>
              <a:t>OUR LADY OF GRACE CATHOLIC MAT</a:t>
            </a:r>
            <a:r>
              <a:rPr lang="en-GB" sz="1700" b="1" dirty="0" smtClean="0"/>
              <a:t> (OLOG) and work together as one body across all Catholic Schools in Newham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0"/>
            <a:ext cx="1103635"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4178808" y="1196752"/>
            <a:ext cx="4965192" cy="5661248"/>
          </a:xfrm>
        </p:spPr>
        <p:txBody>
          <a:bodyPr/>
          <a:lstStyle/>
          <a:p>
            <a:pPr marL="0" indent="0">
              <a:buNone/>
            </a:pPr>
            <a:r>
              <a:rPr lang="en-GB" dirty="0" smtClean="0">
                <a:latin typeface="Arial Black" panose="020B0A04020102020204" pitchFamily="34" charset="0"/>
              </a:rPr>
              <a:t>Schools Currently</a:t>
            </a:r>
          </a:p>
          <a:p>
            <a:pPr marL="0" indent="0">
              <a:buNone/>
            </a:pPr>
            <a:r>
              <a:rPr lang="en-GB" dirty="0" smtClean="0">
                <a:latin typeface="Arial Black" panose="020B0A04020102020204" pitchFamily="34" charset="0"/>
              </a:rPr>
              <a:t>In The OLOG MAT</a:t>
            </a:r>
          </a:p>
          <a:p>
            <a:pPr marL="0" indent="0">
              <a:buNone/>
            </a:pPr>
            <a:r>
              <a:rPr lang="en-GB" sz="1800" dirty="0" smtClean="0">
                <a:latin typeface="Arial Black" panose="020B0A04020102020204" pitchFamily="34" charset="0"/>
              </a:rPr>
              <a:t>St Helen’s, St Joachim’s, </a:t>
            </a:r>
          </a:p>
          <a:p>
            <a:pPr marL="0" indent="0">
              <a:buNone/>
            </a:pPr>
            <a:r>
              <a:rPr lang="en-GB" sz="1800" dirty="0" smtClean="0">
                <a:latin typeface="Arial Black" panose="020B0A04020102020204" pitchFamily="34" charset="0"/>
              </a:rPr>
              <a:t>St Edwards, St Francis,</a:t>
            </a:r>
          </a:p>
          <a:p>
            <a:pPr marL="0" indent="0">
              <a:buNone/>
            </a:pPr>
            <a:r>
              <a:rPr lang="en-GB" sz="1800" dirty="0" smtClean="0">
                <a:latin typeface="Arial Black" panose="020B0A04020102020204" pitchFamily="34" charset="0"/>
              </a:rPr>
              <a:t>St Antony’s &amp; St Winifred’s </a:t>
            </a:r>
            <a:endParaRPr lang="en-GB" sz="1800" dirty="0">
              <a:latin typeface="Arial Black" panose="020B0A04020102020204" pitchFamily="34" charset="0"/>
            </a:endParaRPr>
          </a:p>
          <a:p>
            <a:endParaRPr lang="en-GB" dirty="0"/>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5384" y="3645024"/>
            <a:ext cx="396044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71149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107504" y="44625"/>
            <a:ext cx="8928992" cy="648072"/>
          </a:xfrm>
          <a:solidFill>
            <a:srgbClr val="00B050"/>
          </a:solidFill>
        </p:spPr>
        <p:txBody>
          <a:bodyPr>
            <a:normAutofit fontScale="90000"/>
          </a:bodyPr>
          <a:lstStyle/>
          <a:p>
            <a:pPr algn="ctr" eaLnBrk="1" fontAlgn="auto" hangingPunct="1">
              <a:spcAft>
                <a:spcPts val="0"/>
              </a:spcAft>
              <a:defRPr/>
            </a:pPr>
            <a:r>
              <a:rPr lang="en-GB" dirty="0" smtClean="0">
                <a:solidFill>
                  <a:srgbClr val="FFC000"/>
                </a:solidFill>
                <a:latin typeface="Arial Black" pitchFamily="34" charset="0"/>
              </a:rPr>
              <a:t/>
            </a:r>
            <a:br>
              <a:rPr lang="en-GB" dirty="0" smtClean="0">
                <a:solidFill>
                  <a:srgbClr val="FFC000"/>
                </a:solidFill>
                <a:latin typeface="Arial Black" pitchFamily="34" charset="0"/>
              </a:rPr>
            </a:br>
            <a:r>
              <a:rPr lang="en-GB" dirty="0">
                <a:solidFill>
                  <a:srgbClr val="FFC000"/>
                </a:solidFill>
                <a:latin typeface="Arial Black" pitchFamily="34" charset="0"/>
              </a:rPr>
              <a:t/>
            </a:r>
            <a:br>
              <a:rPr lang="en-GB" dirty="0">
                <a:solidFill>
                  <a:srgbClr val="FFC000"/>
                </a:solidFill>
                <a:latin typeface="Arial Black" pitchFamily="34" charset="0"/>
              </a:rPr>
            </a:br>
            <a:r>
              <a:rPr lang="en-GB" dirty="0" smtClean="0">
                <a:solidFill>
                  <a:srgbClr val="FFC000"/>
                </a:solidFill>
                <a:latin typeface="Arial Black" pitchFamily="34" charset="0"/>
              </a:rPr>
              <a:t>Crucial Operational matters</a:t>
            </a:r>
          </a:p>
        </p:txBody>
      </p:sp>
      <p:sp>
        <p:nvSpPr>
          <p:cNvPr id="239619" name="Rectangle 3"/>
          <p:cNvSpPr>
            <a:spLocks noGrp="1" noChangeArrowheads="1"/>
          </p:cNvSpPr>
          <p:nvPr>
            <p:ph type="body" sz="half" idx="1"/>
          </p:nvPr>
        </p:nvSpPr>
        <p:spPr>
          <a:xfrm>
            <a:off x="176166" y="692697"/>
            <a:ext cx="8967833" cy="6165303"/>
          </a:xfrm>
        </p:spPr>
        <p:txBody>
          <a:bodyPr/>
          <a:lstStyle/>
          <a:p>
            <a:pPr eaLnBrk="1" hangingPunct="1">
              <a:buFont typeface="Wingdings 2" pitchFamily="18" charset="2"/>
              <a:buChar char=""/>
            </a:pPr>
            <a:r>
              <a:rPr lang="en-GB" sz="2400" b="1" dirty="0" smtClean="0">
                <a:solidFill>
                  <a:srgbClr val="7030A0"/>
                </a:solidFill>
                <a:latin typeface="Rockwell" pitchFamily="18" charset="0"/>
              </a:rPr>
              <a:t>School starts at 8.45 am </a:t>
            </a:r>
            <a:r>
              <a:rPr lang="en-GB" sz="2400" b="1" dirty="0" smtClean="0">
                <a:latin typeface="Rockwell" pitchFamily="18" charset="0"/>
              </a:rPr>
              <a:t>promptly for EYFS each morning!</a:t>
            </a:r>
            <a:r>
              <a:rPr lang="en-GB" sz="2400" dirty="0" smtClean="0">
                <a:latin typeface="Rockwell" pitchFamily="18" charset="0"/>
              </a:rPr>
              <a:t> </a:t>
            </a:r>
            <a:r>
              <a:rPr lang="en-GB" sz="2000" b="1" dirty="0" smtClean="0">
                <a:solidFill>
                  <a:srgbClr val="FF0000"/>
                </a:solidFill>
                <a:latin typeface="Arial Black" pitchFamily="34" charset="0"/>
              </a:rPr>
              <a:t>90% of our pupils </a:t>
            </a:r>
            <a:r>
              <a:rPr lang="en-GB" sz="2000" b="1" dirty="0" smtClean="0">
                <a:latin typeface="Rockwell" pitchFamily="18" charset="0"/>
              </a:rPr>
              <a:t>got in on time this week.</a:t>
            </a:r>
          </a:p>
          <a:p>
            <a:pPr eaLnBrk="1" hangingPunct="1">
              <a:buFont typeface="Wingdings 2" pitchFamily="18" charset="2"/>
              <a:buChar char=""/>
            </a:pPr>
            <a:r>
              <a:rPr lang="en-GB" sz="2400" b="1" dirty="0" smtClean="0">
                <a:solidFill>
                  <a:srgbClr val="7030A0"/>
                </a:solidFill>
                <a:latin typeface="Rockwell" pitchFamily="18" charset="0"/>
              </a:rPr>
              <a:t>Absences &amp; Lateness  </a:t>
            </a:r>
            <a:r>
              <a:rPr lang="en-GB" sz="2000" b="1" dirty="0" smtClean="0">
                <a:solidFill>
                  <a:srgbClr val="7030A0"/>
                </a:solidFill>
                <a:latin typeface="Rockwell" pitchFamily="18" charset="0"/>
              </a:rPr>
              <a:t>are strictly monitored</a:t>
            </a:r>
            <a:r>
              <a:rPr lang="en-GB" sz="2000" b="1" dirty="0" smtClean="0">
                <a:latin typeface="Rockwell" pitchFamily="18" charset="0"/>
              </a:rPr>
              <a:t> </a:t>
            </a:r>
            <a:r>
              <a:rPr lang="en-GB" sz="2000" dirty="0" smtClean="0">
                <a:latin typeface="Rockwell" pitchFamily="18" charset="0"/>
              </a:rPr>
              <a:t>as these are indicators of  a range of  issues. </a:t>
            </a:r>
            <a:r>
              <a:rPr lang="en-GB" sz="2000" b="1" dirty="0" smtClean="0">
                <a:solidFill>
                  <a:srgbClr val="FF0000"/>
                </a:solidFill>
                <a:latin typeface="Rockwell" pitchFamily="18" charset="0"/>
              </a:rPr>
              <a:t>The School Wants 100% on time</a:t>
            </a:r>
          </a:p>
          <a:p>
            <a:pPr eaLnBrk="1" hangingPunct="1">
              <a:buFont typeface="Wingdings 2" pitchFamily="18" charset="2"/>
              <a:buChar char=""/>
            </a:pPr>
            <a:r>
              <a:rPr lang="en-GB" sz="2400" b="1" dirty="0" smtClean="0">
                <a:solidFill>
                  <a:srgbClr val="7030A0"/>
                </a:solidFill>
                <a:latin typeface="Rockwell" pitchFamily="18" charset="0"/>
              </a:rPr>
              <a:t>So far </a:t>
            </a:r>
            <a:r>
              <a:rPr lang="en-GB" sz="2400" b="1" dirty="0" smtClean="0">
                <a:latin typeface="Rockwell" pitchFamily="18" charset="0"/>
              </a:rPr>
              <a:t>Autumn Term started with </a:t>
            </a:r>
            <a:r>
              <a:rPr lang="en-GB" sz="2400" b="1" dirty="0" smtClean="0">
                <a:solidFill>
                  <a:srgbClr val="FF0000"/>
                </a:solidFill>
                <a:latin typeface="Rockwell" pitchFamily="18" charset="0"/>
              </a:rPr>
              <a:t>average 95% </a:t>
            </a:r>
            <a:r>
              <a:rPr lang="en-GB" sz="2400" b="1" dirty="0" smtClean="0">
                <a:latin typeface="Rockwell" pitchFamily="18" charset="0"/>
              </a:rPr>
              <a:t>…on average </a:t>
            </a:r>
            <a:r>
              <a:rPr lang="en-GB" sz="2400" b="1" dirty="0" smtClean="0">
                <a:solidFill>
                  <a:srgbClr val="FF0000"/>
                </a:solidFill>
                <a:latin typeface="Rockwell" pitchFamily="18" charset="0"/>
              </a:rPr>
              <a:t>in attendance  5% of pupils </a:t>
            </a:r>
            <a:r>
              <a:rPr lang="en-GB" sz="2400" b="1" dirty="0" smtClean="0">
                <a:latin typeface="Rockwell" pitchFamily="18" charset="0"/>
              </a:rPr>
              <a:t>absent to date</a:t>
            </a:r>
          </a:p>
          <a:p>
            <a:pPr eaLnBrk="1" hangingPunct="1">
              <a:buFont typeface="Wingdings 2" pitchFamily="18" charset="2"/>
              <a:buChar char=""/>
            </a:pPr>
            <a:r>
              <a:rPr lang="en-GB" sz="2400" b="1" dirty="0" smtClean="0">
                <a:solidFill>
                  <a:srgbClr val="7030A0"/>
                </a:solidFill>
                <a:latin typeface="Rockwell" pitchFamily="18" charset="0"/>
              </a:rPr>
              <a:t>Knowledge of </a:t>
            </a:r>
            <a:r>
              <a:rPr lang="en-GB" sz="2400" b="1" dirty="0" smtClean="0">
                <a:solidFill>
                  <a:srgbClr val="FF0000"/>
                </a:solidFill>
                <a:latin typeface="Rockwell" pitchFamily="18" charset="0"/>
              </a:rPr>
              <a:t>Numbers </a:t>
            </a:r>
            <a:r>
              <a:rPr lang="en-GB" sz="2400" b="1" dirty="0" smtClean="0">
                <a:latin typeface="Rockwell" pitchFamily="18" charset="0"/>
              </a:rPr>
              <a:t>is very important </a:t>
            </a:r>
          </a:p>
          <a:p>
            <a:pPr eaLnBrk="1" hangingPunct="1">
              <a:buFont typeface="Wingdings 2" pitchFamily="18" charset="2"/>
              <a:buChar char=""/>
            </a:pPr>
            <a:r>
              <a:rPr lang="en-GB" sz="2400" b="1" dirty="0" smtClean="0">
                <a:latin typeface="Rockwell" pitchFamily="18" charset="0"/>
              </a:rPr>
              <a:t>Does your child know their Number Names &amp; Values?</a:t>
            </a:r>
          </a:p>
          <a:p>
            <a:pPr eaLnBrk="1" hangingPunct="1">
              <a:buFont typeface="Wingdings 2" pitchFamily="18" charset="2"/>
              <a:buChar char=""/>
            </a:pPr>
            <a:r>
              <a:rPr lang="en-GB" sz="2400" b="1" dirty="0" smtClean="0">
                <a:solidFill>
                  <a:srgbClr val="FF0000"/>
                </a:solidFill>
                <a:latin typeface="Rockwell" pitchFamily="18" charset="0"/>
              </a:rPr>
              <a:t>Phonics</a:t>
            </a:r>
            <a:r>
              <a:rPr lang="en-GB" sz="2400" b="1" dirty="0" smtClean="0">
                <a:solidFill>
                  <a:srgbClr val="7030A0"/>
                </a:solidFill>
                <a:latin typeface="Rockwell" pitchFamily="18" charset="0"/>
              </a:rPr>
              <a:t> must be practiced daily-</a:t>
            </a:r>
            <a:r>
              <a:rPr lang="en-GB" sz="2400" b="1" dirty="0" smtClean="0">
                <a:latin typeface="Rockwell" pitchFamily="18" charset="0"/>
              </a:rPr>
              <a:t> children need to practise, practise, practise! Use the YouTube Links</a:t>
            </a:r>
          </a:p>
          <a:p>
            <a:pPr eaLnBrk="1" hangingPunct="1">
              <a:buFont typeface="Wingdings 2" pitchFamily="18" charset="2"/>
              <a:buChar char=""/>
            </a:pPr>
            <a:r>
              <a:rPr lang="en-GB" sz="2400" b="1" dirty="0" smtClean="0">
                <a:solidFill>
                  <a:srgbClr val="7030A0"/>
                </a:solidFill>
                <a:latin typeface="Rockwell" pitchFamily="18" charset="0"/>
              </a:rPr>
              <a:t>Mark Making, Colouring, Tracing and last Letter Formation </a:t>
            </a:r>
            <a:r>
              <a:rPr lang="en-GB" sz="2400" b="1" dirty="0" smtClean="0">
                <a:latin typeface="Rockwell" pitchFamily="18" charset="0"/>
              </a:rPr>
              <a:t>for many still needs improvement-</a:t>
            </a:r>
            <a:r>
              <a:rPr lang="en-GB" sz="2400" b="1" dirty="0" smtClean="0">
                <a:latin typeface="Magneto" pitchFamily="82" charset="0"/>
              </a:rPr>
              <a:t>practise, practise, practise!</a:t>
            </a:r>
          </a:p>
          <a:p>
            <a:pPr marL="0" indent="0" algn="ctr" eaLnBrk="1" hangingPunct="1">
              <a:buNone/>
            </a:pPr>
            <a:r>
              <a:rPr lang="en-GB" sz="2400" b="1" dirty="0" smtClean="0">
                <a:solidFill>
                  <a:srgbClr val="FF0000"/>
                </a:solidFill>
                <a:latin typeface="Arial" panose="020B0604020202020204" pitchFamily="34" charset="0"/>
                <a:cs typeface="Arial" panose="020B0604020202020204" pitchFamily="34" charset="0"/>
              </a:rPr>
              <a:t>School Improvement Fund Payments Are Requested</a:t>
            </a:r>
          </a:p>
          <a:p>
            <a:pPr marL="0" indent="0" algn="ctr" eaLnBrk="1" hangingPunct="1">
              <a:buNone/>
            </a:pPr>
            <a:r>
              <a:rPr lang="en-GB" sz="2400" b="1" dirty="0" smtClean="0">
                <a:solidFill>
                  <a:srgbClr val="FF0000"/>
                </a:solidFill>
                <a:latin typeface="Arial" panose="020B0604020202020204" pitchFamily="34" charset="0"/>
                <a:cs typeface="Arial" panose="020B0604020202020204" pitchFamily="34" charset="0"/>
              </a:rPr>
              <a:t> of All….It Is Only £30 per family per year!</a:t>
            </a:r>
          </a:p>
          <a:p>
            <a:pPr algn="ctr" eaLnBrk="1" hangingPunct="1">
              <a:buFont typeface="Wingdings 2" pitchFamily="18" charset="2"/>
              <a:buChar char=""/>
            </a:pPr>
            <a:endParaRPr lang="en-GB" sz="2400" b="1" dirty="0" smtClean="0">
              <a:solidFill>
                <a:srgbClr val="FF0000"/>
              </a:solidFill>
              <a:latin typeface="Arial" panose="020B0604020202020204" pitchFamily="34" charset="0"/>
              <a:cs typeface="Arial" panose="020B0604020202020204" pitchFamily="34"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animEffect transition="in" filter="fade">
                                      <p:cBhvr>
                                        <p:cTn id="7" dur="500"/>
                                        <p:tgtEl>
                                          <p:spTgt spid="239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9619">
                                            <p:txEl>
                                              <p:pRg st="1" end="1"/>
                                            </p:txEl>
                                          </p:spTgt>
                                        </p:tgtEl>
                                        <p:attrNameLst>
                                          <p:attrName>style.visibility</p:attrName>
                                        </p:attrNameLst>
                                      </p:cBhvr>
                                      <p:to>
                                        <p:strVal val="visible"/>
                                      </p:to>
                                    </p:set>
                                    <p:animEffect transition="in" filter="fade">
                                      <p:cBhvr>
                                        <p:cTn id="12" dur="500"/>
                                        <p:tgtEl>
                                          <p:spTgt spid="239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9619">
                                            <p:txEl>
                                              <p:pRg st="2" end="2"/>
                                            </p:txEl>
                                          </p:spTgt>
                                        </p:tgtEl>
                                        <p:attrNameLst>
                                          <p:attrName>style.visibility</p:attrName>
                                        </p:attrNameLst>
                                      </p:cBhvr>
                                      <p:to>
                                        <p:strVal val="visible"/>
                                      </p:to>
                                    </p:set>
                                    <p:animEffect transition="in" filter="fade">
                                      <p:cBhvr>
                                        <p:cTn id="17" dur="500"/>
                                        <p:tgtEl>
                                          <p:spTgt spid="239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9619">
                                            <p:txEl>
                                              <p:pRg st="3" end="3"/>
                                            </p:txEl>
                                          </p:spTgt>
                                        </p:tgtEl>
                                        <p:attrNameLst>
                                          <p:attrName>style.visibility</p:attrName>
                                        </p:attrNameLst>
                                      </p:cBhvr>
                                      <p:to>
                                        <p:strVal val="visible"/>
                                      </p:to>
                                    </p:set>
                                    <p:animEffect transition="in" filter="fade">
                                      <p:cBhvr>
                                        <p:cTn id="22" dur="500"/>
                                        <p:tgtEl>
                                          <p:spTgt spid="239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9619">
                                            <p:txEl>
                                              <p:pRg st="4" end="4"/>
                                            </p:txEl>
                                          </p:spTgt>
                                        </p:tgtEl>
                                        <p:attrNameLst>
                                          <p:attrName>style.visibility</p:attrName>
                                        </p:attrNameLst>
                                      </p:cBhvr>
                                      <p:to>
                                        <p:strVal val="visible"/>
                                      </p:to>
                                    </p:set>
                                    <p:animEffect transition="in" filter="fade">
                                      <p:cBhvr>
                                        <p:cTn id="27" dur="500"/>
                                        <p:tgtEl>
                                          <p:spTgt spid="239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9619">
                                            <p:txEl>
                                              <p:pRg st="5" end="5"/>
                                            </p:txEl>
                                          </p:spTgt>
                                        </p:tgtEl>
                                        <p:attrNameLst>
                                          <p:attrName>style.visibility</p:attrName>
                                        </p:attrNameLst>
                                      </p:cBhvr>
                                      <p:to>
                                        <p:strVal val="visible"/>
                                      </p:to>
                                    </p:set>
                                    <p:animEffect transition="in" filter="fade">
                                      <p:cBhvr>
                                        <p:cTn id="32" dur="500"/>
                                        <p:tgtEl>
                                          <p:spTgt spid="239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9619">
                                            <p:txEl>
                                              <p:pRg st="6" end="6"/>
                                            </p:txEl>
                                          </p:spTgt>
                                        </p:tgtEl>
                                        <p:attrNameLst>
                                          <p:attrName>style.visibility</p:attrName>
                                        </p:attrNameLst>
                                      </p:cBhvr>
                                      <p:to>
                                        <p:strVal val="visible"/>
                                      </p:to>
                                    </p:set>
                                    <p:animEffect transition="in" filter="fade">
                                      <p:cBhvr>
                                        <p:cTn id="37" dur="500"/>
                                        <p:tgtEl>
                                          <p:spTgt spid="239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9619">
                                            <p:txEl>
                                              <p:pRg st="7" end="7"/>
                                            </p:txEl>
                                          </p:spTgt>
                                        </p:tgtEl>
                                        <p:attrNameLst>
                                          <p:attrName>style.visibility</p:attrName>
                                        </p:attrNameLst>
                                      </p:cBhvr>
                                      <p:to>
                                        <p:strVal val="visible"/>
                                      </p:to>
                                    </p:set>
                                    <p:animEffect transition="in" filter="fade">
                                      <p:cBhvr>
                                        <p:cTn id="42" dur="500"/>
                                        <p:tgtEl>
                                          <p:spTgt spid="239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9619">
                                            <p:txEl>
                                              <p:pRg st="8" end="8"/>
                                            </p:txEl>
                                          </p:spTgt>
                                        </p:tgtEl>
                                        <p:attrNameLst>
                                          <p:attrName>style.visibility</p:attrName>
                                        </p:attrNameLst>
                                      </p:cBhvr>
                                      <p:to>
                                        <p:strVal val="visible"/>
                                      </p:to>
                                    </p:set>
                                    <p:animEffect transition="in" filter="fade">
                                      <p:cBhvr>
                                        <p:cTn id="47" dur="500"/>
                                        <p:tgtEl>
                                          <p:spTgt spid="2396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457200" y="274638"/>
            <a:ext cx="8229600" cy="561975"/>
          </a:xfrm>
        </p:spPr>
        <p:txBody>
          <a:bodyPr>
            <a:normAutofit fontScale="90000"/>
          </a:bodyPr>
          <a:lstStyle/>
          <a:p>
            <a:pPr algn="ctr" eaLnBrk="1" fontAlgn="auto" hangingPunct="1">
              <a:spcAft>
                <a:spcPts val="0"/>
              </a:spcAft>
              <a:defRPr/>
            </a:pPr>
            <a:r>
              <a:rPr lang="en-GB" sz="4000" dirty="0">
                <a:solidFill>
                  <a:srgbClr val="00B050"/>
                </a:solidFill>
              </a:rPr>
              <a:t>School Procedures</a:t>
            </a:r>
          </a:p>
        </p:txBody>
      </p:sp>
      <p:sp>
        <p:nvSpPr>
          <p:cNvPr id="23555" name="Rectangle 3"/>
          <p:cNvSpPr>
            <a:spLocks noGrp="1" noChangeArrowheads="1"/>
          </p:cNvSpPr>
          <p:nvPr>
            <p:ph idx="1"/>
          </p:nvPr>
        </p:nvSpPr>
        <p:spPr>
          <a:xfrm>
            <a:off x="0" y="981075"/>
            <a:ext cx="8172450" cy="5876925"/>
          </a:xfrm>
        </p:spPr>
        <p:txBody>
          <a:bodyPr/>
          <a:lstStyle/>
          <a:p>
            <a:pPr eaLnBrk="1" hangingPunct="1">
              <a:lnSpc>
                <a:spcPct val="80000"/>
              </a:lnSpc>
              <a:defRPr/>
            </a:pPr>
            <a:r>
              <a:rPr lang="en-GB" sz="2400" b="1" dirty="0" smtClean="0">
                <a:solidFill>
                  <a:srgbClr val="FF0000"/>
                </a:solidFill>
                <a:latin typeface="Rockwell" pitchFamily="18" charset="0"/>
              </a:rPr>
              <a:t>Holidays in term time are not allowed as the Government and Newham Borough have clearly stipulated</a:t>
            </a:r>
            <a:r>
              <a:rPr lang="en-GB" sz="2400" dirty="0" smtClean="0">
                <a:solidFill>
                  <a:srgbClr val="FF0000"/>
                </a:solidFill>
                <a:latin typeface="Rockwell" pitchFamily="18" charset="0"/>
              </a:rPr>
              <a:t> </a:t>
            </a:r>
            <a:r>
              <a:rPr lang="en-GB" sz="2400" dirty="0" smtClean="0">
                <a:latin typeface="Rockwell" pitchFamily="18" charset="0"/>
              </a:rPr>
              <a:t>~ Families are expected to take breaks during the normal school holidays. </a:t>
            </a:r>
          </a:p>
          <a:p>
            <a:pPr marL="282575" lvl="0" indent="-282575" eaLnBrk="1" hangingPunct="1">
              <a:lnSpc>
                <a:spcPct val="80000"/>
              </a:lnSpc>
              <a:spcBef>
                <a:spcPct val="50000"/>
              </a:spcBef>
              <a:buClrTx/>
              <a:buSzTx/>
              <a:buFontTx/>
              <a:buChar char="•"/>
            </a:pPr>
            <a:r>
              <a:rPr lang="en-GB" sz="2400" b="1" dirty="0" smtClean="0">
                <a:solidFill>
                  <a:srgbClr val="00B050"/>
                </a:solidFill>
                <a:latin typeface="Rockwell" pitchFamily="18" charset="0"/>
              </a:rPr>
              <a:t>Correct School Uniform: clothes, shoes, tights, socks, haircuts,</a:t>
            </a:r>
            <a:r>
              <a:rPr lang="en-GB" sz="2400" dirty="0" smtClean="0">
                <a:solidFill>
                  <a:srgbClr val="FF0000"/>
                </a:solidFill>
                <a:latin typeface="Rockwell" pitchFamily="18" charset="0"/>
              </a:rPr>
              <a:t> must be worn to school daily</a:t>
            </a:r>
            <a:r>
              <a:rPr lang="en-GB" sz="2400" dirty="0">
                <a:solidFill>
                  <a:srgbClr val="FF0000"/>
                </a:solidFill>
                <a:latin typeface="Rockwell" pitchFamily="18" charset="0"/>
              </a:rPr>
              <a:t>/ PE kit </a:t>
            </a:r>
            <a:r>
              <a:rPr lang="en-GB" sz="2400" dirty="0" smtClean="0">
                <a:solidFill>
                  <a:srgbClr val="FF0000"/>
                </a:solidFill>
                <a:latin typeface="Rockwell" pitchFamily="18" charset="0"/>
              </a:rPr>
              <a:t>worn on PE Days. </a:t>
            </a:r>
            <a:r>
              <a:rPr lang="en-GB" sz="2400" dirty="0" smtClean="0">
                <a:latin typeface="Rockwell" pitchFamily="18" charset="0"/>
              </a:rPr>
              <a:t>We are clearly stating what is allowed-all are expected to be compliant.</a:t>
            </a:r>
            <a:r>
              <a:rPr lang="en-GB" sz="1800" dirty="0" smtClean="0">
                <a:solidFill>
                  <a:prstClr val="black"/>
                </a:solidFill>
                <a:latin typeface="Rockwell" pitchFamily="18" charset="0"/>
              </a:rPr>
              <a:t> </a:t>
            </a:r>
          </a:p>
          <a:p>
            <a:pPr marL="282575" lvl="0" indent="-282575" eaLnBrk="1" hangingPunct="1">
              <a:lnSpc>
                <a:spcPct val="80000"/>
              </a:lnSpc>
              <a:spcBef>
                <a:spcPct val="50000"/>
              </a:spcBef>
              <a:buClrTx/>
              <a:buSzTx/>
              <a:buFontTx/>
              <a:buChar char="•"/>
            </a:pPr>
            <a:r>
              <a:rPr lang="en-GB" sz="2000" b="1" dirty="0" smtClean="0">
                <a:solidFill>
                  <a:srgbClr val="FF0000"/>
                </a:solidFill>
                <a:latin typeface="Rockwell" pitchFamily="18" charset="0"/>
              </a:rPr>
              <a:t>All </a:t>
            </a:r>
            <a:r>
              <a:rPr lang="en-GB" sz="2000" b="1" dirty="0">
                <a:solidFill>
                  <a:srgbClr val="FF0000"/>
                </a:solidFill>
                <a:latin typeface="Rockwell" pitchFamily="18" charset="0"/>
              </a:rPr>
              <a:t>uniforms should be labelled. Lost </a:t>
            </a:r>
            <a:r>
              <a:rPr lang="en-GB" sz="2000" b="1" dirty="0" smtClean="0">
                <a:solidFill>
                  <a:srgbClr val="FF0000"/>
                </a:solidFill>
                <a:latin typeface="Rockwell" pitchFamily="18" charset="0"/>
              </a:rPr>
              <a:t>uniforms are returned if labelled. </a:t>
            </a:r>
            <a:r>
              <a:rPr lang="en-GB" sz="2000" b="1" dirty="0">
                <a:solidFill>
                  <a:srgbClr val="FF0000"/>
                </a:solidFill>
                <a:latin typeface="Rockwell" pitchFamily="18" charset="0"/>
              </a:rPr>
              <a:t>Mrs </a:t>
            </a:r>
            <a:r>
              <a:rPr lang="en-GB" sz="2000" b="1" dirty="0" smtClean="0">
                <a:solidFill>
                  <a:srgbClr val="FF0000"/>
                </a:solidFill>
                <a:latin typeface="Rockwell" pitchFamily="18" charset="0"/>
              </a:rPr>
              <a:t>Samuels and staff  can be contacted regarding </a:t>
            </a:r>
            <a:r>
              <a:rPr lang="en-GB" sz="2000" b="1" dirty="0">
                <a:solidFill>
                  <a:srgbClr val="FF0000"/>
                </a:solidFill>
                <a:latin typeface="Rockwell" pitchFamily="18" charset="0"/>
              </a:rPr>
              <a:t>lost property</a:t>
            </a:r>
            <a:r>
              <a:rPr lang="en-GB" sz="2000" b="1" dirty="0" smtClean="0">
                <a:solidFill>
                  <a:srgbClr val="FF0000"/>
                </a:solidFill>
                <a:latin typeface="Rockwell" pitchFamily="18" charset="0"/>
              </a:rPr>
              <a:t>.  Lost Water Bottles have been numerous in school</a:t>
            </a:r>
            <a:endParaRPr lang="en-GB" sz="2000" b="1" dirty="0">
              <a:solidFill>
                <a:srgbClr val="FF0000"/>
              </a:solidFill>
              <a:latin typeface="Rockwell" pitchFamily="18" charset="0"/>
            </a:endParaRPr>
          </a:p>
          <a:p>
            <a:pPr eaLnBrk="1" hangingPunct="1">
              <a:lnSpc>
                <a:spcPct val="80000"/>
              </a:lnSpc>
              <a:defRPr/>
            </a:pPr>
            <a:r>
              <a:rPr lang="en-GB" sz="2400" b="1" dirty="0" smtClean="0">
                <a:latin typeface="Rockwell" pitchFamily="18" charset="0"/>
              </a:rPr>
              <a:t>Any Concerns </a:t>
            </a:r>
            <a:r>
              <a:rPr lang="en-GB" sz="2400" dirty="0" smtClean="0">
                <a:latin typeface="Rockwell" pitchFamily="18" charset="0"/>
              </a:rPr>
              <a:t>~ </a:t>
            </a:r>
            <a:r>
              <a:rPr lang="en-GB" sz="2400" b="1" dirty="0" smtClean="0">
                <a:solidFill>
                  <a:srgbClr val="7030A0"/>
                </a:solidFill>
                <a:latin typeface="Rockwell" pitchFamily="18" charset="0"/>
              </a:rPr>
              <a:t>Discuss concerns relating to your child firstly with the class teachers </a:t>
            </a:r>
            <a:r>
              <a:rPr lang="en-GB" sz="2400" dirty="0" smtClean="0">
                <a:latin typeface="Rockwell" pitchFamily="18" charset="0"/>
              </a:rPr>
              <a:t>as they have the context and information of the day to day happenings and will be best able to help you. </a:t>
            </a:r>
          </a:p>
          <a:p>
            <a:pPr eaLnBrk="1" hangingPunct="1">
              <a:lnSpc>
                <a:spcPct val="80000"/>
              </a:lnSpc>
              <a:defRPr/>
            </a:pPr>
            <a:r>
              <a:rPr lang="en-GB" sz="2400" b="1" dirty="0" smtClean="0">
                <a:solidFill>
                  <a:srgbClr val="7030A0"/>
                </a:solidFill>
                <a:latin typeface="Rockwell" pitchFamily="18" charset="0"/>
              </a:rPr>
              <a:t>If needed, the class teachers will direct you to any further support that is needed based on the circumstances </a:t>
            </a:r>
            <a:endParaRPr lang="en-GB" sz="1600" b="1" dirty="0" smtClean="0">
              <a:solidFill>
                <a:srgbClr val="7030A0"/>
              </a:solidFill>
              <a:latin typeface="Rockwell" pitchFamily="18" charset="0"/>
            </a:endParaRPr>
          </a:p>
        </p:txBody>
      </p:sp>
      <p:pic>
        <p:nvPicPr>
          <p:cNvPr id="17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1675" y="0"/>
            <a:ext cx="822325"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22325"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601022" y="229778"/>
            <a:ext cx="7242048" cy="504056"/>
          </a:xfrm>
          <a:solidFill>
            <a:srgbClr val="FFFF00"/>
          </a:solidFill>
        </p:spPr>
        <p:txBody>
          <a:bodyPr>
            <a:normAutofit fontScale="90000"/>
          </a:bodyPr>
          <a:lstStyle/>
          <a:p>
            <a:pPr algn="ctr" eaLnBrk="1" fontAlgn="auto" hangingPunct="1">
              <a:spcAft>
                <a:spcPts val="0"/>
              </a:spcAft>
              <a:defRPr/>
            </a:pPr>
            <a:r>
              <a:rPr lang="en-GB" dirty="0" smtClean="0">
                <a:solidFill>
                  <a:srgbClr val="00B050"/>
                </a:solidFill>
              </a:rPr>
              <a:t>Behaviour</a:t>
            </a:r>
            <a:r>
              <a:rPr lang="en-GB" dirty="0" smtClean="0"/>
              <a:t> </a:t>
            </a:r>
            <a:r>
              <a:rPr lang="en-GB" dirty="0" smtClean="0">
                <a:solidFill>
                  <a:srgbClr val="00B050"/>
                </a:solidFill>
              </a:rPr>
              <a:t>Management</a:t>
            </a:r>
          </a:p>
        </p:txBody>
      </p:sp>
      <p:sp>
        <p:nvSpPr>
          <p:cNvPr id="246787" name="Rectangle 3"/>
          <p:cNvSpPr>
            <a:spLocks noChangeArrowheads="1"/>
          </p:cNvSpPr>
          <p:nvPr/>
        </p:nvSpPr>
        <p:spPr bwMode="auto">
          <a:xfrm>
            <a:off x="107504" y="765175"/>
            <a:ext cx="8928992" cy="6303264"/>
          </a:xfrm>
          <a:prstGeom prst="rect">
            <a:avLst/>
          </a:prstGeom>
          <a:noFill/>
          <a:ln>
            <a:noFill/>
          </a:ln>
          <a:effectLst/>
          <a:extLst/>
        </p:spPr>
        <p:txBody>
          <a:bodyPr wrap="square">
            <a:spAutoFit/>
          </a:bodyPr>
          <a:lstStyle/>
          <a:p>
            <a:pPr lvl="1">
              <a:lnSpc>
                <a:spcPct val="90000"/>
              </a:lnSpc>
              <a:spcBef>
                <a:spcPct val="20000"/>
              </a:spcBef>
              <a:buClr>
                <a:schemeClr val="hlink"/>
              </a:buClr>
              <a:defRPr/>
            </a:pPr>
            <a:r>
              <a:rPr lang="en-GB" sz="2800" dirty="0" smtClean="0">
                <a:effectLst>
                  <a:outerShdw blurRad="38100" dist="38100" dir="2700000" algn="tl">
                    <a:srgbClr val="FFFFFF"/>
                  </a:outerShdw>
                </a:effectLst>
                <a:latin typeface="Rockwell" pitchFamily="18" charset="0"/>
              </a:rPr>
              <a:t> </a:t>
            </a:r>
            <a:r>
              <a:rPr lang="en-GB" sz="2800" b="1" dirty="0">
                <a:solidFill>
                  <a:srgbClr val="00B050"/>
                </a:solidFill>
                <a:effectLst>
                  <a:outerShdw blurRad="38100" dist="38100" dir="2700000" algn="tl">
                    <a:srgbClr val="FFFFFF"/>
                  </a:outerShdw>
                </a:effectLst>
                <a:latin typeface="Rockwell" pitchFamily="18" charset="0"/>
              </a:rPr>
              <a:t>Positive behaviour management is used </a:t>
            </a:r>
            <a:endParaRPr lang="en-GB" sz="2800" b="1" dirty="0" smtClean="0">
              <a:solidFill>
                <a:srgbClr val="00B050"/>
              </a:solidFill>
              <a:effectLst>
                <a:outerShdw blurRad="38100" dist="38100" dir="2700000" algn="tl">
                  <a:srgbClr val="FFFFFF"/>
                </a:outerShdw>
              </a:effectLst>
              <a:latin typeface="Rockwell" pitchFamily="18" charset="0"/>
            </a:endParaRPr>
          </a:p>
          <a:p>
            <a:pPr lvl="1">
              <a:lnSpc>
                <a:spcPct val="90000"/>
              </a:lnSpc>
              <a:spcBef>
                <a:spcPct val="20000"/>
              </a:spcBef>
              <a:buClr>
                <a:schemeClr val="hlink"/>
              </a:buClr>
              <a:defRPr/>
            </a:pPr>
            <a:r>
              <a:rPr lang="en-GB" sz="2800" b="1" dirty="0" smtClean="0">
                <a:solidFill>
                  <a:srgbClr val="00B050"/>
                </a:solidFill>
                <a:effectLst>
                  <a:outerShdw blurRad="38100" dist="38100" dir="2700000" algn="tl">
                    <a:srgbClr val="FFFFFF"/>
                  </a:outerShdw>
                </a:effectLst>
                <a:latin typeface="Rockwell" pitchFamily="18" charset="0"/>
              </a:rPr>
              <a:t>right </a:t>
            </a:r>
            <a:r>
              <a:rPr lang="en-GB" sz="2800" b="1" dirty="0">
                <a:solidFill>
                  <a:srgbClr val="00B050"/>
                </a:solidFill>
                <a:effectLst>
                  <a:outerShdw blurRad="38100" dist="38100" dir="2700000" algn="tl">
                    <a:srgbClr val="FFFFFF"/>
                  </a:outerShdw>
                </a:effectLst>
                <a:latin typeface="Rockwell" pitchFamily="18" charset="0"/>
              </a:rPr>
              <a:t>across the school at St Antony’s.</a:t>
            </a:r>
          </a:p>
          <a:p>
            <a:pPr lvl="1">
              <a:lnSpc>
                <a:spcPct val="90000"/>
              </a:lnSpc>
              <a:spcBef>
                <a:spcPct val="20000"/>
              </a:spcBef>
              <a:buClr>
                <a:schemeClr val="hlink"/>
              </a:buClr>
              <a:defRPr/>
            </a:pPr>
            <a:r>
              <a:rPr lang="en-GB" sz="2800" dirty="0">
                <a:effectLst>
                  <a:outerShdw blurRad="38100" dist="38100" dir="2700000" algn="tl">
                    <a:srgbClr val="FFFFFF"/>
                  </a:outerShdw>
                </a:effectLst>
                <a:latin typeface="Rockwell" pitchFamily="18" charset="0"/>
              </a:rPr>
              <a:t>All pupils begin each day ‘</a:t>
            </a:r>
            <a:r>
              <a:rPr lang="en-GB" sz="2800" b="1" dirty="0">
                <a:solidFill>
                  <a:srgbClr val="00B050"/>
                </a:solidFill>
                <a:effectLst>
                  <a:outerShdw blurRad="38100" dist="38100" dir="2700000" algn="tl">
                    <a:srgbClr val="FFFFFF"/>
                  </a:outerShdw>
                </a:effectLst>
                <a:latin typeface="Rockwell" pitchFamily="18" charset="0"/>
              </a:rPr>
              <a:t>ON TRACK</a:t>
            </a:r>
            <a:r>
              <a:rPr lang="en-GB" sz="2800" dirty="0">
                <a:effectLst>
                  <a:outerShdw blurRad="38100" dist="38100" dir="2700000" algn="tl">
                    <a:srgbClr val="FFFFFF"/>
                  </a:outerShdw>
                </a:effectLst>
                <a:latin typeface="Rockwell" pitchFamily="18" charset="0"/>
              </a:rPr>
              <a:t>’</a:t>
            </a:r>
          </a:p>
          <a:p>
            <a:pPr lvl="2">
              <a:lnSpc>
                <a:spcPct val="90000"/>
              </a:lnSpc>
              <a:spcBef>
                <a:spcPct val="20000"/>
              </a:spcBef>
              <a:buClr>
                <a:schemeClr val="hlink"/>
              </a:buClr>
              <a:buFont typeface="Wingdings" pitchFamily="2" charset="2"/>
              <a:buChar char="§"/>
              <a:defRPr/>
            </a:pPr>
            <a:r>
              <a:rPr lang="en-GB" sz="2400" b="1" dirty="0">
                <a:solidFill>
                  <a:srgbClr val="00B050"/>
                </a:solidFill>
                <a:effectLst>
                  <a:outerShdw blurRad="38100" dist="38100" dir="2700000" algn="tl">
                    <a:srgbClr val="FFFFFF"/>
                  </a:outerShdw>
                </a:effectLst>
                <a:latin typeface="Rockwell" pitchFamily="18" charset="0"/>
              </a:rPr>
              <a:t>Praise, points, rewards, certificates  are given </a:t>
            </a:r>
            <a:endParaRPr lang="en-GB" sz="2400" b="1" dirty="0" smtClean="0">
              <a:solidFill>
                <a:srgbClr val="00B050"/>
              </a:solidFill>
              <a:effectLst>
                <a:outerShdw blurRad="38100" dist="38100" dir="2700000" algn="tl">
                  <a:srgbClr val="FFFFFF"/>
                </a:outerShdw>
              </a:effectLst>
              <a:latin typeface="Rockwell" pitchFamily="18" charset="0"/>
            </a:endParaRPr>
          </a:p>
          <a:p>
            <a:pPr lvl="2">
              <a:lnSpc>
                <a:spcPct val="90000"/>
              </a:lnSpc>
              <a:spcBef>
                <a:spcPct val="20000"/>
              </a:spcBef>
              <a:buClr>
                <a:schemeClr val="hlink"/>
              </a:buClr>
              <a:defRPr/>
            </a:pPr>
            <a:r>
              <a:rPr lang="en-GB" sz="2400" b="1" dirty="0" smtClean="0">
                <a:solidFill>
                  <a:srgbClr val="00B050"/>
                </a:solidFill>
                <a:effectLst>
                  <a:outerShdw blurRad="38100" dist="38100" dir="2700000" algn="tl">
                    <a:srgbClr val="FFFFFF"/>
                  </a:outerShdw>
                </a:effectLst>
                <a:latin typeface="Rockwell" pitchFamily="18" charset="0"/>
              </a:rPr>
              <a:t>for </a:t>
            </a:r>
            <a:r>
              <a:rPr lang="en-GB" sz="2400" b="1" dirty="0">
                <a:solidFill>
                  <a:srgbClr val="00B050"/>
                </a:solidFill>
                <a:effectLst>
                  <a:outerShdw blurRad="38100" dist="38100" dir="2700000" algn="tl">
                    <a:srgbClr val="FFFFFF"/>
                  </a:outerShdw>
                </a:effectLst>
                <a:latin typeface="Rockwell" pitchFamily="18" charset="0"/>
              </a:rPr>
              <a:t>staying on track </a:t>
            </a:r>
            <a:r>
              <a:rPr lang="en-GB" sz="2400" b="1" dirty="0" smtClean="0">
                <a:solidFill>
                  <a:srgbClr val="00B050"/>
                </a:solidFill>
                <a:effectLst>
                  <a:outerShdw blurRad="38100" dist="38100" dir="2700000" algn="tl">
                    <a:srgbClr val="FFFFFF"/>
                  </a:outerShdw>
                </a:effectLst>
                <a:latin typeface="Rockwell" pitchFamily="18" charset="0"/>
              </a:rPr>
              <a:t>through out </a:t>
            </a:r>
            <a:r>
              <a:rPr lang="en-GB" sz="2400" b="1" dirty="0">
                <a:solidFill>
                  <a:srgbClr val="00B050"/>
                </a:solidFill>
                <a:effectLst>
                  <a:outerShdw blurRad="38100" dist="38100" dir="2700000" algn="tl">
                    <a:srgbClr val="FFFFFF"/>
                  </a:outerShdw>
                </a:effectLst>
                <a:latin typeface="Rockwell" pitchFamily="18" charset="0"/>
              </a:rPr>
              <a:t>the </a:t>
            </a:r>
            <a:r>
              <a:rPr lang="en-GB" sz="2400" b="1" dirty="0" smtClean="0">
                <a:solidFill>
                  <a:srgbClr val="00B050"/>
                </a:solidFill>
                <a:effectLst>
                  <a:outerShdw blurRad="38100" dist="38100" dir="2700000" algn="tl">
                    <a:srgbClr val="FFFFFF"/>
                  </a:outerShdw>
                </a:effectLst>
                <a:latin typeface="Rockwell" pitchFamily="18" charset="0"/>
              </a:rPr>
              <a:t>day/week</a:t>
            </a:r>
            <a:endParaRPr lang="en-GB" sz="2400" b="1" dirty="0">
              <a:solidFill>
                <a:srgbClr val="00B050"/>
              </a:solidFill>
              <a:effectLst>
                <a:outerShdw blurRad="38100" dist="38100" dir="2700000" algn="tl">
                  <a:srgbClr val="FFFFFF"/>
                </a:outerShdw>
              </a:effectLst>
              <a:latin typeface="Rockwell" pitchFamily="18" charset="0"/>
            </a:endParaRPr>
          </a:p>
          <a:p>
            <a:pPr lvl="2">
              <a:lnSpc>
                <a:spcPct val="90000"/>
              </a:lnSpc>
              <a:spcBef>
                <a:spcPct val="20000"/>
              </a:spcBef>
              <a:buClr>
                <a:schemeClr val="hlink"/>
              </a:buClr>
              <a:buFont typeface="Wingdings" pitchFamily="2" charset="2"/>
              <a:buChar char="§"/>
              <a:defRPr/>
            </a:pPr>
            <a:r>
              <a:rPr lang="en-GB" sz="2400" dirty="0">
                <a:latin typeface="Rockwell" pitchFamily="18" charset="0"/>
              </a:rPr>
              <a:t>If a pupil does not behave or follow instructions</a:t>
            </a:r>
          </a:p>
          <a:p>
            <a:pPr lvl="2">
              <a:lnSpc>
                <a:spcPct val="90000"/>
              </a:lnSpc>
              <a:spcBef>
                <a:spcPct val="20000"/>
              </a:spcBef>
              <a:buClr>
                <a:schemeClr val="hlink"/>
              </a:buClr>
              <a:buFont typeface="Wingdings" pitchFamily="2" charset="2"/>
              <a:buChar char="§"/>
              <a:defRPr/>
            </a:pPr>
            <a:r>
              <a:rPr lang="en-GB" sz="2800" dirty="0">
                <a:effectLst>
                  <a:outerShdw blurRad="38100" dist="38100" dir="2700000" algn="tl">
                    <a:srgbClr val="FFFFFF"/>
                  </a:outerShdw>
                </a:effectLst>
                <a:latin typeface="Rockwell" pitchFamily="18" charset="0"/>
              </a:rPr>
              <a:t>They are given a </a:t>
            </a:r>
            <a:r>
              <a:rPr lang="en-GB" sz="2800" b="1" dirty="0">
                <a:solidFill>
                  <a:srgbClr val="FF0000"/>
                </a:solidFill>
                <a:effectLst>
                  <a:outerShdw blurRad="38100" dist="38100" dir="2700000" algn="tl">
                    <a:srgbClr val="FFFFFF"/>
                  </a:outerShdw>
                </a:effectLst>
                <a:latin typeface="Rockwell" pitchFamily="18" charset="0"/>
              </a:rPr>
              <a:t>verbal caution </a:t>
            </a:r>
          </a:p>
          <a:p>
            <a:pPr lvl="2">
              <a:lnSpc>
                <a:spcPct val="90000"/>
              </a:lnSpc>
              <a:spcBef>
                <a:spcPct val="20000"/>
              </a:spcBef>
              <a:buClr>
                <a:schemeClr val="hlink"/>
              </a:buClr>
              <a:buFont typeface="Wingdings" pitchFamily="2" charset="2"/>
              <a:buChar char="§"/>
              <a:defRPr/>
            </a:pPr>
            <a:r>
              <a:rPr lang="en-GB" sz="2800" dirty="0">
                <a:effectLst>
                  <a:outerShdw blurRad="38100" dist="38100" dir="2700000" algn="tl">
                    <a:srgbClr val="FFFFFF"/>
                  </a:outerShdw>
                </a:effectLst>
                <a:latin typeface="Rockwell" pitchFamily="18" charset="0"/>
              </a:rPr>
              <a:t>If the inappropriate behaviour continues </a:t>
            </a:r>
            <a:endParaRPr lang="en-GB" sz="2800" dirty="0" smtClean="0">
              <a:effectLst>
                <a:outerShdw blurRad="38100" dist="38100" dir="2700000" algn="tl">
                  <a:srgbClr val="FFFFFF"/>
                </a:outerShdw>
              </a:effectLst>
              <a:latin typeface="Rockwell" pitchFamily="18" charset="0"/>
            </a:endParaRPr>
          </a:p>
          <a:p>
            <a:pPr lvl="2">
              <a:lnSpc>
                <a:spcPct val="90000"/>
              </a:lnSpc>
              <a:spcBef>
                <a:spcPct val="20000"/>
              </a:spcBef>
              <a:buClr>
                <a:schemeClr val="hlink"/>
              </a:buClr>
              <a:defRPr/>
            </a:pPr>
            <a:r>
              <a:rPr lang="en-GB" sz="2800" dirty="0" smtClean="0">
                <a:effectLst>
                  <a:outerShdw blurRad="38100" dist="38100" dir="2700000" algn="tl">
                    <a:srgbClr val="FFFFFF"/>
                  </a:outerShdw>
                </a:effectLst>
                <a:latin typeface="Rockwell" pitchFamily="18" charset="0"/>
              </a:rPr>
              <a:t>their </a:t>
            </a:r>
            <a:r>
              <a:rPr lang="en-GB" sz="2800" dirty="0">
                <a:effectLst>
                  <a:outerShdw blurRad="38100" dist="38100" dir="2700000" algn="tl">
                    <a:srgbClr val="FFFFFF"/>
                  </a:outerShdw>
                </a:effectLst>
                <a:latin typeface="Rockwell" pitchFamily="18" charset="0"/>
              </a:rPr>
              <a:t>name is moved to </a:t>
            </a:r>
            <a:r>
              <a:rPr lang="en-GB" sz="2800" b="1" dirty="0">
                <a:solidFill>
                  <a:schemeClr val="accent4">
                    <a:lumMod val="75000"/>
                  </a:schemeClr>
                </a:solidFill>
                <a:effectLst>
                  <a:outerShdw blurRad="38100" dist="38100" dir="2700000" algn="tl">
                    <a:srgbClr val="FFFFFF"/>
                  </a:outerShdw>
                </a:effectLst>
                <a:latin typeface="Rockwell" pitchFamily="18" charset="0"/>
              </a:rPr>
              <a:t>CAUTION</a:t>
            </a:r>
          </a:p>
          <a:p>
            <a:pPr lvl="2">
              <a:lnSpc>
                <a:spcPct val="90000"/>
              </a:lnSpc>
              <a:spcBef>
                <a:spcPct val="20000"/>
              </a:spcBef>
              <a:buClr>
                <a:schemeClr val="hlink"/>
              </a:buClr>
              <a:buFont typeface="Wingdings" pitchFamily="2" charset="2"/>
              <a:buChar char="§"/>
              <a:defRPr/>
            </a:pPr>
            <a:r>
              <a:rPr lang="en-GB" sz="2800" dirty="0">
                <a:effectLst>
                  <a:outerShdw blurRad="38100" dist="38100" dir="2700000" algn="tl">
                    <a:srgbClr val="FFFFFF"/>
                  </a:outerShdw>
                </a:effectLst>
                <a:latin typeface="Rockwell" pitchFamily="18" charset="0"/>
              </a:rPr>
              <a:t>If the wrong behaviour persists the pupil </a:t>
            </a:r>
            <a:r>
              <a:rPr lang="en-GB" sz="2800" dirty="0" smtClean="0">
                <a:effectLst>
                  <a:outerShdw blurRad="38100" dist="38100" dir="2700000" algn="tl">
                    <a:srgbClr val="FFFFFF"/>
                  </a:outerShdw>
                </a:effectLst>
                <a:latin typeface="Rockwell" pitchFamily="18" charset="0"/>
              </a:rPr>
              <a:t>is </a:t>
            </a:r>
            <a:r>
              <a:rPr lang="en-GB" sz="2800" dirty="0">
                <a:effectLst>
                  <a:outerShdw blurRad="38100" dist="38100" dir="2700000" algn="tl">
                    <a:srgbClr val="FFFFFF"/>
                  </a:outerShdw>
                </a:effectLst>
                <a:latin typeface="Rockwell" pitchFamily="18" charset="0"/>
              </a:rPr>
              <a:t>put on </a:t>
            </a:r>
            <a:r>
              <a:rPr lang="en-GB" sz="2800" b="1" dirty="0">
                <a:solidFill>
                  <a:srgbClr val="FF0000"/>
                </a:solidFill>
                <a:effectLst>
                  <a:outerShdw blurRad="38100" dist="38100" dir="2700000" algn="tl">
                    <a:srgbClr val="FFFFFF"/>
                  </a:outerShdw>
                </a:effectLst>
                <a:latin typeface="Rockwell" pitchFamily="18" charset="0"/>
              </a:rPr>
              <a:t>RED ALERT! </a:t>
            </a:r>
            <a:r>
              <a:rPr lang="en-GB" sz="2800" dirty="0">
                <a:effectLst>
                  <a:outerShdw blurRad="38100" dist="38100" dir="2700000" algn="tl">
                    <a:srgbClr val="FFFFFF"/>
                  </a:outerShdw>
                </a:effectLst>
                <a:latin typeface="Rockwell" pitchFamily="18" charset="0"/>
              </a:rPr>
              <a:t>Resulting in </a:t>
            </a:r>
            <a:r>
              <a:rPr lang="en-GB" sz="2800" b="1" dirty="0">
                <a:solidFill>
                  <a:srgbClr val="FF0000"/>
                </a:solidFill>
                <a:effectLst>
                  <a:outerShdw blurRad="38100" dist="38100" dir="2700000" algn="tl">
                    <a:srgbClr val="FFFFFF"/>
                  </a:outerShdw>
                </a:effectLst>
                <a:latin typeface="Rockwell" pitchFamily="18" charset="0"/>
              </a:rPr>
              <a:t>time out </a:t>
            </a:r>
            <a:endParaRPr lang="en-GB" sz="2800" b="1" dirty="0" smtClean="0">
              <a:solidFill>
                <a:srgbClr val="FF0000"/>
              </a:solidFill>
              <a:effectLst>
                <a:outerShdw blurRad="38100" dist="38100" dir="2700000" algn="tl">
                  <a:srgbClr val="FFFFFF"/>
                </a:outerShdw>
              </a:effectLst>
              <a:latin typeface="Rockwell" pitchFamily="18" charset="0"/>
            </a:endParaRPr>
          </a:p>
          <a:p>
            <a:pPr lvl="2">
              <a:lnSpc>
                <a:spcPct val="90000"/>
              </a:lnSpc>
              <a:spcBef>
                <a:spcPct val="20000"/>
              </a:spcBef>
              <a:buClr>
                <a:schemeClr val="hlink"/>
              </a:buClr>
              <a:defRPr/>
            </a:pPr>
            <a:r>
              <a:rPr lang="en-GB" sz="2800" dirty="0" smtClean="0">
                <a:effectLst>
                  <a:outerShdw blurRad="38100" dist="38100" dir="2700000" algn="tl">
                    <a:srgbClr val="FFFFFF"/>
                  </a:outerShdw>
                </a:effectLst>
                <a:latin typeface="Rockwell" pitchFamily="18" charset="0"/>
              </a:rPr>
              <a:t>or </a:t>
            </a:r>
            <a:r>
              <a:rPr lang="en-GB" sz="2800" dirty="0">
                <a:effectLst>
                  <a:outerShdw blurRad="38100" dist="38100" dir="2700000" algn="tl">
                    <a:srgbClr val="FFFFFF"/>
                  </a:outerShdw>
                </a:effectLst>
                <a:latin typeface="Rockwell" pitchFamily="18" charset="0"/>
              </a:rPr>
              <a:t>the pupil </a:t>
            </a:r>
            <a:r>
              <a:rPr lang="en-GB" sz="2800" dirty="0" smtClean="0">
                <a:effectLst>
                  <a:outerShdw blurRad="38100" dist="38100" dir="2700000" algn="tl">
                    <a:srgbClr val="FFFFFF"/>
                  </a:outerShdw>
                </a:effectLst>
                <a:latin typeface="Rockwell" pitchFamily="18" charset="0"/>
              </a:rPr>
              <a:t>sent </a:t>
            </a:r>
            <a:r>
              <a:rPr lang="en-GB" sz="2800" dirty="0">
                <a:effectLst>
                  <a:outerShdw blurRad="38100" dist="38100" dir="2700000" algn="tl">
                    <a:srgbClr val="FFFFFF"/>
                  </a:outerShdw>
                </a:effectLst>
                <a:latin typeface="Rockwell" pitchFamily="18" charset="0"/>
              </a:rPr>
              <a:t>to an SLT member </a:t>
            </a:r>
            <a:r>
              <a:rPr lang="en-GB" sz="2800" b="1" dirty="0">
                <a:effectLst>
                  <a:outerShdw blurRad="38100" dist="38100" dir="2700000" algn="tl">
                    <a:srgbClr val="FFFFFF"/>
                  </a:outerShdw>
                </a:effectLst>
                <a:latin typeface="Rockwell" pitchFamily="18" charset="0"/>
              </a:rPr>
              <a:t>(</a:t>
            </a:r>
            <a:r>
              <a:rPr lang="en-GB" sz="2000" b="1" dirty="0" smtClean="0">
                <a:effectLst>
                  <a:outerShdw blurRad="38100" dist="38100" dir="2700000" algn="tl">
                    <a:srgbClr val="FFFFFF"/>
                  </a:outerShdw>
                </a:effectLst>
                <a:latin typeface="Rockwell" pitchFamily="18" charset="0"/>
              </a:rPr>
              <a:t>Head/SLT)</a:t>
            </a:r>
            <a:endParaRPr lang="en-GB" sz="2000" b="1" dirty="0">
              <a:effectLst>
                <a:outerShdw blurRad="38100" dist="38100" dir="2700000" algn="tl">
                  <a:srgbClr val="FFFFFF"/>
                </a:outerShdw>
              </a:effectLst>
              <a:latin typeface="Rockwell" pitchFamily="18" charset="0"/>
            </a:endParaRPr>
          </a:p>
          <a:p>
            <a:pPr lvl="2">
              <a:lnSpc>
                <a:spcPct val="90000"/>
              </a:lnSpc>
              <a:spcBef>
                <a:spcPct val="20000"/>
              </a:spcBef>
              <a:buClr>
                <a:schemeClr val="hlink"/>
              </a:buClr>
              <a:defRPr/>
            </a:pPr>
            <a:r>
              <a:rPr lang="en-GB" sz="2400" dirty="0" smtClean="0">
                <a:solidFill>
                  <a:srgbClr val="FF0000"/>
                </a:solidFill>
                <a:effectLst>
                  <a:outerShdw blurRad="38100" dist="38100" dir="2700000" algn="tl">
                    <a:srgbClr val="FFFFFF"/>
                  </a:outerShdw>
                </a:effectLst>
                <a:latin typeface="Rockwell" pitchFamily="18" charset="0"/>
              </a:rPr>
              <a:t>For serious infringements or  </a:t>
            </a:r>
            <a:r>
              <a:rPr lang="en-GB" sz="2400" dirty="0">
                <a:solidFill>
                  <a:srgbClr val="FF0000"/>
                </a:solidFill>
                <a:effectLst>
                  <a:outerShdw blurRad="38100" dist="38100" dir="2700000" algn="tl">
                    <a:srgbClr val="FFFFFF"/>
                  </a:outerShdw>
                </a:effectLst>
                <a:latin typeface="Rockwell" pitchFamily="18" charset="0"/>
              </a:rPr>
              <a:t>for habitual </a:t>
            </a:r>
            <a:r>
              <a:rPr lang="en-GB" sz="2400" dirty="0" smtClean="0">
                <a:solidFill>
                  <a:srgbClr val="FF0000"/>
                </a:solidFill>
                <a:effectLst>
                  <a:outerShdw blurRad="38100" dist="38100" dir="2700000" algn="tl">
                    <a:srgbClr val="FFFFFF"/>
                  </a:outerShdw>
                </a:effectLst>
                <a:latin typeface="Rockwell" pitchFamily="18" charset="0"/>
              </a:rPr>
              <a:t>repeated</a:t>
            </a:r>
          </a:p>
          <a:p>
            <a:pPr lvl="2">
              <a:lnSpc>
                <a:spcPct val="90000"/>
              </a:lnSpc>
              <a:spcBef>
                <a:spcPct val="20000"/>
              </a:spcBef>
              <a:buClr>
                <a:schemeClr val="hlink"/>
              </a:buClr>
              <a:defRPr/>
            </a:pPr>
            <a:r>
              <a:rPr lang="en-GB" sz="2400" dirty="0" smtClean="0">
                <a:solidFill>
                  <a:srgbClr val="FF0000"/>
                </a:solidFill>
                <a:effectLst>
                  <a:outerShdw blurRad="38100" dist="38100" dir="2700000" algn="tl">
                    <a:srgbClr val="FFFFFF"/>
                  </a:outerShdw>
                </a:effectLst>
                <a:latin typeface="Rockwell" pitchFamily="18" charset="0"/>
              </a:rPr>
              <a:t> rule breaking </a:t>
            </a:r>
            <a:r>
              <a:rPr lang="en-GB" sz="2400" dirty="0">
                <a:solidFill>
                  <a:srgbClr val="FF0000"/>
                </a:solidFill>
                <a:effectLst>
                  <a:outerShdw blurRad="38100" dist="38100" dir="2700000" algn="tl">
                    <a:srgbClr val="FFFFFF"/>
                  </a:outerShdw>
                </a:effectLst>
                <a:latin typeface="Rockwell" pitchFamily="18" charset="0"/>
              </a:rPr>
              <a:t>parents are called </a:t>
            </a:r>
            <a:r>
              <a:rPr lang="en-GB" sz="2400" dirty="0" smtClean="0">
                <a:solidFill>
                  <a:srgbClr val="FF0000"/>
                </a:solidFill>
                <a:effectLst>
                  <a:outerShdw blurRad="38100" dist="38100" dir="2700000" algn="tl">
                    <a:srgbClr val="FFFFFF"/>
                  </a:outerShdw>
                </a:effectLst>
                <a:latin typeface="Rockwell" pitchFamily="18" charset="0"/>
              </a:rPr>
              <a:t>in</a:t>
            </a:r>
            <a:r>
              <a:rPr lang="en-GB" sz="2400" dirty="0" smtClean="0">
                <a:effectLst>
                  <a:outerShdw blurRad="38100" dist="38100" dir="2700000" algn="tl">
                    <a:srgbClr val="FFFFFF"/>
                  </a:outerShdw>
                </a:effectLst>
                <a:latin typeface="Rockwell" pitchFamily="18" charset="0"/>
              </a:rPr>
              <a:t>.</a:t>
            </a:r>
            <a:endParaRPr lang="en-GB" sz="2800" dirty="0">
              <a:effectLst>
                <a:outerShdw blurRad="38100" dist="38100" dir="2700000" algn="tl">
                  <a:srgbClr val="FFFFFF"/>
                </a:outerShdw>
              </a:effectLst>
              <a:latin typeface="Rockwell" pitchFamily="18"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6786"/>
                                        </p:tgtEl>
                                        <p:attrNameLst>
                                          <p:attrName>style.visibility</p:attrName>
                                        </p:attrNameLst>
                                      </p:cBhvr>
                                      <p:to>
                                        <p:strVal val="visible"/>
                                      </p:to>
                                    </p:set>
                                    <p:animEffect transition="in" filter="fade">
                                      <p:cBhvr>
                                        <p:cTn id="7" dur="500"/>
                                        <p:tgtEl>
                                          <p:spTgt spid="2467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6787"/>
                                        </p:tgtEl>
                                        <p:attrNameLst>
                                          <p:attrName>style.visibility</p:attrName>
                                        </p:attrNameLst>
                                      </p:cBhvr>
                                      <p:to>
                                        <p:strVal val="visible"/>
                                      </p:to>
                                    </p:set>
                                    <p:animEffect transition="in" filter="fade">
                                      <p:cBhvr>
                                        <p:cTn id="12" dur="500"/>
                                        <p:tgtEl>
                                          <p:spTgt spid="246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6" grpId="0" animBg="1"/>
      <p:bldP spid="24678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1.6|1.3"/>
</p:tagLst>
</file>

<file path=ppt/tags/tag2.xml><?xml version="1.0" encoding="utf-8"?>
<p:tagLst xmlns:a="http://schemas.openxmlformats.org/drawingml/2006/main" xmlns:r="http://schemas.openxmlformats.org/officeDocument/2006/relationships" xmlns:p="http://schemas.openxmlformats.org/presentationml/2006/main">
  <p:tag name="TIMING" val="|0.8|1.5|1.4|1.1|1.1|1.2"/>
</p:tagLst>
</file>

<file path=ppt/tags/tag3.xml><?xml version="1.0" encoding="utf-8"?>
<p:tagLst xmlns:a="http://schemas.openxmlformats.org/drawingml/2006/main" xmlns:r="http://schemas.openxmlformats.org/officeDocument/2006/relationships" xmlns:p="http://schemas.openxmlformats.org/presentationml/2006/main">
  <p:tag name="TIMING" val="|0.8|1.5|1.4|1.1|1.1|1.2"/>
</p:tagLst>
</file>

<file path=ppt/tags/tag4.xml><?xml version="1.0" encoding="utf-8"?>
<p:tagLst xmlns:a="http://schemas.openxmlformats.org/drawingml/2006/main" xmlns:r="http://schemas.openxmlformats.org/officeDocument/2006/relationships" xmlns:p="http://schemas.openxmlformats.org/presentationml/2006/main">
  <p:tag name="TIMING" val="|0.9|2.7|2.3|2"/>
</p:tagLst>
</file>

<file path=ppt/tags/tag5.xml><?xml version="1.0" encoding="utf-8"?>
<p:tagLst xmlns:a="http://schemas.openxmlformats.org/drawingml/2006/main" xmlns:r="http://schemas.openxmlformats.org/officeDocument/2006/relationships" xmlns:p="http://schemas.openxmlformats.org/presentationml/2006/main">
  <p:tag name="TIMING" val="|0.6|0.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Austin</Template>
  <TotalTime>8186</TotalTime>
  <Words>1047</Words>
  <Application>Microsoft Office PowerPoint</Application>
  <PresentationFormat>On-screen Show (4:3)</PresentationFormat>
  <Paragraphs>94</Paragraphs>
  <Slides>13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Black</vt:lpstr>
      <vt:lpstr>Magneto</vt:lpstr>
      <vt:lpstr>Rockwell</vt:lpstr>
      <vt:lpstr>Times New Roman</vt:lpstr>
      <vt:lpstr>Trebuchet MS</vt:lpstr>
      <vt:lpstr>Wingdings</vt:lpstr>
      <vt:lpstr>Wingdings 2</vt:lpstr>
      <vt:lpstr>Opulent</vt:lpstr>
      <vt:lpstr>  </vt:lpstr>
      <vt:lpstr>Opening Prayers</vt:lpstr>
      <vt:lpstr> School leadership &amp; staff Introductions</vt:lpstr>
      <vt:lpstr>Aims of this meeting </vt:lpstr>
      <vt:lpstr>We  work  in partnership</vt:lpstr>
      <vt:lpstr>What is the SCHOOL’s vision MISSION AND MOTTO?</vt:lpstr>
      <vt:lpstr>  Crucial Operational matters</vt:lpstr>
      <vt:lpstr>School Procedures</vt:lpstr>
      <vt:lpstr>Behaviour Management</vt:lpstr>
      <vt:lpstr>EYFS Parents do you support your child’s learning at home Each Day?  Read to you child daily?</vt:lpstr>
      <vt:lpstr>  SEPTEMBER 15th Is World Afro Day! St Antony’s Will Celebrate to elevate &amp; equate not negate</vt:lpstr>
      <vt:lpstr>    NOW YOU WILL MEET WITH the TEAChERS…   thanks for attending  tonight’s meeting.</vt:lpstr>
      <vt:lpstr>St. Antony’s catholic primary has Christ central to all we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Evening</dc:title>
  <dc:creator>Des</dc:creator>
  <cp:lastModifiedBy>Angela Moore</cp:lastModifiedBy>
  <cp:revision>333</cp:revision>
  <cp:lastPrinted>2003-09-16T16:20:19Z</cp:lastPrinted>
  <dcterms:created xsi:type="dcterms:W3CDTF">2002-09-08T19:44:48Z</dcterms:created>
  <dcterms:modified xsi:type="dcterms:W3CDTF">2022-09-26T11:56:32Z</dcterms:modified>
</cp:coreProperties>
</file>