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1"/>
  </p:handoutMasterIdLst>
  <p:sldIdLst>
    <p:sldId id="256" r:id="rId2"/>
    <p:sldId id="258" r:id="rId3"/>
    <p:sldId id="273" r:id="rId4"/>
    <p:sldId id="274" r:id="rId5"/>
    <p:sldId id="259" r:id="rId6"/>
    <p:sldId id="275" r:id="rId7"/>
    <p:sldId id="270" r:id="rId8"/>
    <p:sldId id="268" r:id="rId9"/>
    <p:sldId id="269" r:id="rId10"/>
    <p:sldId id="257" r:id="rId11"/>
    <p:sldId id="260" r:id="rId12"/>
    <p:sldId id="261" r:id="rId13"/>
    <p:sldId id="262" r:id="rId14"/>
    <p:sldId id="263" r:id="rId15"/>
    <p:sldId id="264" r:id="rId16"/>
    <p:sldId id="265" r:id="rId17"/>
    <p:sldId id="266" r:id="rId18"/>
    <p:sldId id="272" r:id="rId19"/>
    <p:sldId id="271" r:id="rId20"/>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7D79F-1CFC-48FD-B02B-FD57B00E9B75}"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en-GB"/>
        </a:p>
      </dgm:t>
    </dgm:pt>
    <dgm:pt modelId="{9C2DC30B-D79E-4C25-ACD2-747E580E6EE8}">
      <dgm:prSet phldrT="[Text]" custT="1"/>
      <dgm:spPr/>
      <dgm:t>
        <a:bodyPr/>
        <a:lstStyle/>
        <a:p>
          <a:r>
            <a:rPr lang="en-US" sz="1800" b="1" dirty="0" smtClean="0">
              <a:solidFill>
                <a:schemeClr val="tx1"/>
              </a:solidFill>
            </a:rPr>
            <a:t>Engagement:</a:t>
          </a:r>
        </a:p>
        <a:p>
          <a:r>
            <a:rPr lang="en-US" sz="1800" dirty="0" smtClean="0">
              <a:solidFill>
                <a:schemeClr val="tx1"/>
              </a:solidFill>
            </a:rPr>
            <a:t>Using Speech, Drama &amp; Music</a:t>
          </a:r>
        </a:p>
        <a:p>
          <a:r>
            <a:rPr lang="en-US" sz="1800" dirty="0" smtClean="0">
              <a:solidFill>
                <a:schemeClr val="tx1"/>
              </a:solidFill>
            </a:rPr>
            <a:t>Role Play</a:t>
          </a:r>
          <a:endParaRPr lang="en-GB" sz="1800" dirty="0">
            <a:solidFill>
              <a:schemeClr val="tx1"/>
            </a:solidFill>
          </a:endParaRPr>
        </a:p>
      </dgm:t>
    </dgm:pt>
    <dgm:pt modelId="{ACEC9C15-4FBD-48EA-A760-620BB99E53A4}" type="parTrans" cxnId="{15DC91F1-304B-48D7-A994-D0B55C27D518}">
      <dgm:prSet/>
      <dgm:spPr/>
      <dgm:t>
        <a:bodyPr/>
        <a:lstStyle/>
        <a:p>
          <a:endParaRPr lang="en-GB"/>
        </a:p>
      </dgm:t>
    </dgm:pt>
    <dgm:pt modelId="{05066EA1-961D-4982-8E85-6CA71775B3D9}" type="sibTrans" cxnId="{15DC91F1-304B-48D7-A994-D0B55C27D518}">
      <dgm:prSet/>
      <dgm:spPr/>
      <dgm:t>
        <a:bodyPr/>
        <a:lstStyle/>
        <a:p>
          <a:endParaRPr lang="en-GB"/>
        </a:p>
      </dgm:t>
    </dgm:pt>
    <dgm:pt modelId="{758C43BE-2E43-4A0F-B7D7-5DF4D19FFC4D}">
      <dgm:prSet phldrT="[Text]" custT="1"/>
      <dgm:spPr/>
      <dgm:t>
        <a:bodyPr/>
        <a:lstStyle/>
        <a:p>
          <a:r>
            <a:rPr lang="en-US" sz="1800" b="1" dirty="0">
              <a:solidFill>
                <a:srgbClr val="FF0000"/>
              </a:solidFill>
            </a:rPr>
            <a:t>Child -  </a:t>
          </a:r>
          <a:r>
            <a:rPr lang="en-US" sz="1800" b="1" dirty="0" smtClean="0">
              <a:solidFill>
                <a:srgbClr val="FF0000"/>
              </a:solidFill>
            </a:rPr>
            <a:t>centered </a:t>
          </a:r>
          <a:r>
            <a:rPr lang="en-US" sz="1800" b="1" dirty="0">
              <a:solidFill>
                <a:srgbClr val="FF0000"/>
              </a:solidFill>
            </a:rPr>
            <a:t>and Adult led</a:t>
          </a:r>
          <a:endParaRPr lang="en-GB" sz="1800" b="1" dirty="0">
            <a:solidFill>
              <a:srgbClr val="FF0000"/>
            </a:solidFill>
          </a:endParaRPr>
        </a:p>
      </dgm:t>
    </dgm:pt>
    <dgm:pt modelId="{937EC918-F379-4344-A774-95CB33DAE6B5}" type="parTrans" cxnId="{3E556446-FD8A-4E2C-BB1B-5B989AC3E97C}">
      <dgm:prSet/>
      <dgm:spPr/>
      <dgm:t>
        <a:bodyPr/>
        <a:lstStyle/>
        <a:p>
          <a:endParaRPr lang="en-GB"/>
        </a:p>
      </dgm:t>
    </dgm:pt>
    <dgm:pt modelId="{6952682A-6C04-491D-BC7F-05CACC764D4B}" type="sibTrans" cxnId="{3E556446-FD8A-4E2C-BB1B-5B989AC3E97C}">
      <dgm:prSet/>
      <dgm:spPr/>
      <dgm:t>
        <a:bodyPr/>
        <a:lstStyle/>
        <a:p>
          <a:endParaRPr lang="en-GB"/>
        </a:p>
      </dgm:t>
    </dgm:pt>
    <dgm:pt modelId="{525A8BF2-3D49-4EF7-A9B6-7E08F574FD1B}">
      <dgm:prSet phldrT="[Text]" custT="1"/>
      <dgm:spPr/>
      <dgm:t>
        <a:bodyPr/>
        <a:lstStyle/>
        <a:p>
          <a:r>
            <a:rPr lang="en-US" sz="1800" b="1" dirty="0">
              <a:solidFill>
                <a:schemeClr val="tx1"/>
              </a:solidFill>
            </a:rPr>
            <a:t>Social, Emotional and Mental </a:t>
          </a:r>
          <a:r>
            <a:rPr lang="en-US" sz="1800" b="1" dirty="0" smtClean="0">
              <a:solidFill>
                <a:schemeClr val="tx1"/>
              </a:solidFill>
            </a:rPr>
            <a:t>Health</a:t>
          </a:r>
        </a:p>
        <a:p>
          <a:r>
            <a:rPr lang="en-US" sz="1800" b="1" dirty="0" smtClean="0">
              <a:solidFill>
                <a:schemeClr val="tx1"/>
              </a:solidFill>
            </a:rPr>
            <a:t>Activities:</a:t>
          </a:r>
        </a:p>
        <a:p>
          <a:r>
            <a:rPr lang="en-US" sz="1800" b="1" dirty="0" smtClean="0">
              <a:solidFill>
                <a:schemeClr val="tx1"/>
              </a:solidFill>
            </a:rPr>
            <a:t>Head and Heart Games</a:t>
          </a:r>
          <a:endParaRPr lang="en-GB" sz="1800" b="1" dirty="0">
            <a:solidFill>
              <a:schemeClr val="tx1"/>
            </a:solidFill>
          </a:endParaRPr>
        </a:p>
      </dgm:t>
    </dgm:pt>
    <dgm:pt modelId="{89BD1916-4D12-45D3-B552-FEBFB473451F}" type="parTrans" cxnId="{1CA7218F-0A2C-47E4-9F56-1B002A851AA3}">
      <dgm:prSet/>
      <dgm:spPr/>
      <dgm:t>
        <a:bodyPr/>
        <a:lstStyle/>
        <a:p>
          <a:endParaRPr lang="en-GB"/>
        </a:p>
      </dgm:t>
    </dgm:pt>
    <dgm:pt modelId="{4D5F6404-5FE8-4C1E-979F-E0EE5BAA3C7D}" type="sibTrans" cxnId="{1CA7218F-0A2C-47E4-9F56-1B002A851AA3}">
      <dgm:prSet/>
      <dgm:spPr/>
      <dgm:t>
        <a:bodyPr/>
        <a:lstStyle/>
        <a:p>
          <a:endParaRPr lang="en-GB"/>
        </a:p>
      </dgm:t>
    </dgm:pt>
    <dgm:pt modelId="{30402CF6-815B-4021-BC45-29C82E957AF8}">
      <dgm:prSet phldrT="[Text]" custT="1"/>
      <dgm:spPr/>
      <dgm:t>
        <a:bodyPr/>
        <a:lstStyle/>
        <a:p>
          <a:r>
            <a:rPr lang="en-US" sz="1800" b="1" dirty="0">
              <a:solidFill>
                <a:srgbClr val="FF0000"/>
              </a:solidFill>
            </a:rPr>
            <a:t>Communication and Interaction</a:t>
          </a:r>
          <a:endParaRPr lang="en-GB" sz="1800" b="1" dirty="0">
            <a:solidFill>
              <a:srgbClr val="FF0000"/>
            </a:solidFill>
          </a:endParaRPr>
        </a:p>
      </dgm:t>
    </dgm:pt>
    <dgm:pt modelId="{14185559-D2F3-409F-9F0D-340334F9F958}" type="parTrans" cxnId="{6A268471-843A-4DE0-93F3-8452ED153177}">
      <dgm:prSet/>
      <dgm:spPr/>
      <dgm:t>
        <a:bodyPr/>
        <a:lstStyle/>
        <a:p>
          <a:endParaRPr lang="en-GB"/>
        </a:p>
      </dgm:t>
    </dgm:pt>
    <dgm:pt modelId="{6D43F963-6E74-4418-9A47-11B34BFC6A87}" type="sibTrans" cxnId="{6A268471-843A-4DE0-93F3-8452ED153177}">
      <dgm:prSet/>
      <dgm:spPr/>
      <dgm:t>
        <a:bodyPr/>
        <a:lstStyle/>
        <a:p>
          <a:endParaRPr lang="en-GB"/>
        </a:p>
      </dgm:t>
    </dgm:pt>
    <dgm:pt modelId="{41F18531-D081-4CFC-94F1-BAF321FF979F}" type="pres">
      <dgm:prSet presAssocID="{A167D79F-1CFC-48FD-B02B-FD57B00E9B75}" presName="cycle" presStyleCnt="0">
        <dgm:presLayoutVars>
          <dgm:dir/>
          <dgm:resizeHandles val="exact"/>
        </dgm:presLayoutVars>
      </dgm:prSet>
      <dgm:spPr/>
      <dgm:t>
        <a:bodyPr/>
        <a:lstStyle/>
        <a:p>
          <a:endParaRPr lang="en-US"/>
        </a:p>
      </dgm:t>
    </dgm:pt>
    <dgm:pt modelId="{715061D7-53D6-47EB-BE62-7E4ACADCCC30}" type="pres">
      <dgm:prSet presAssocID="{9C2DC30B-D79E-4C25-ACD2-747E580E6EE8}" presName="node" presStyleLbl="node1" presStyleIdx="0" presStyleCnt="4" custScaleX="132092" custRadScaleRad="97275">
        <dgm:presLayoutVars>
          <dgm:bulletEnabled val="1"/>
        </dgm:presLayoutVars>
      </dgm:prSet>
      <dgm:spPr/>
      <dgm:t>
        <a:bodyPr/>
        <a:lstStyle/>
        <a:p>
          <a:endParaRPr lang="en-US"/>
        </a:p>
      </dgm:t>
    </dgm:pt>
    <dgm:pt modelId="{42933B34-E962-4BDC-A095-274EB32C97E0}" type="pres">
      <dgm:prSet presAssocID="{05066EA1-961D-4982-8E85-6CA71775B3D9}" presName="sibTrans" presStyleLbl="sibTrans2D1" presStyleIdx="0" presStyleCnt="4"/>
      <dgm:spPr/>
      <dgm:t>
        <a:bodyPr/>
        <a:lstStyle/>
        <a:p>
          <a:endParaRPr lang="en-US"/>
        </a:p>
      </dgm:t>
    </dgm:pt>
    <dgm:pt modelId="{5370C423-7A72-4418-9AED-110DD81153FD}" type="pres">
      <dgm:prSet presAssocID="{05066EA1-961D-4982-8E85-6CA71775B3D9}" presName="connectorText" presStyleLbl="sibTrans2D1" presStyleIdx="0" presStyleCnt="4"/>
      <dgm:spPr/>
      <dgm:t>
        <a:bodyPr/>
        <a:lstStyle/>
        <a:p>
          <a:endParaRPr lang="en-US"/>
        </a:p>
      </dgm:t>
    </dgm:pt>
    <dgm:pt modelId="{28E4A227-AB75-4A22-BD71-C75565BCB02C}" type="pres">
      <dgm:prSet presAssocID="{758C43BE-2E43-4A0F-B7D7-5DF4D19FFC4D}" presName="node" presStyleLbl="node1" presStyleIdx="1" presStyleCnt="4" custScaleX="136713" custScaleY="108074">
        <dgm:presLayoutVars>
          <dgm:bulletEnabled val="1"/>
        </dgm:presLayoutVars>
      </dgm:prSet>
      <dgm:spPr/>
      <dgm:t>
        <a:bodyPr/>
        <a:lstStyle/>
        <a:p>
          <a:endParaRPr lang="en-US"/>
        </a:p>
      </dgm:t>
    </dgm:pt>
    <dgm:pt modelId="{ADBC16DA-AC94-465C-906E-97DD4FDB6A2C}" type="pres">
      <dgm:prSet presAssocID="{6952682A-6C04-491D-BC7F-05CACC764D4B}" presName="sibTrans" presStyleLbl="sibTrans2D1" presStyleIdx="1" presStyleCnt="4"/>
      <dgm:spPr/>
      <dgm:t>
        <a:bodyPr/>
        <a:lstStyle/>
        <a:p>
          <a:endParaRPr lang="en-US"/>
        </a:p>
      </dgm:t>
    </dgm:pt>
    <dgm:pt modelId="{939D42A7-1974-4D0F-9C53-8D8B4D673B27}" type="pres">
      <dgm:prSet presAssocID="{6952682A-6C04-491D-BC7F-05CACC764D4B}" presName="connectorText" presStyleLbl="sibTrans2D1" presStyleIdx="1" presStyleCnt="4"/>
      <dgm:spPr/>
      <dgm:t>
        <a:bodyPr/>
        <a:lstStyle/>
        <a:p>
          <a:endParaRPr lang="en-US"/>
        </a:p>
      </dgm:t>
    </dgm:pt>
    <dgm:pt modelId="{65BED952-04A0-4B06-965A-5667CBA267D5}" type="pres">
      <dgm:prSet presAssocID="{525A8BF2-3D49-4EF7-A9B6-7E08F574FD1B}" presName="node" presStyleLbl="node1" presStyleIdx="2" presStyleCnt="4" custScaleX="135355">
        <dgm:presLayoutVars>
          <dgm:bulletEnabled val="1"/>
        </dgm:presLayoutVars>
      </dgm:prSet>
      <dgm:spPr/>
      <dgm:t>
        <a:bodyPr/>
        <a:lstStyle/>
        <a:p>
          <a:endParaRPr lang="en-US"/>
        </a:p>
      </dgm:t>
    </dgm:pt>
    <dgm:pt modelId="{3855D03F-F0E8-4796-865A-ECE3044AE854}" type="pres">
      <dgm:prSet presAssocID="{4D5F6404-5FE8-4C1E-979F-E0EE5BAA3C7D}" presName="sibTrans" presStyleLbl="sibTrans2D1" presStyleIdx="2" presStyleCnt="4"/>
      <dgm:spPr/>
      <dgm:t>
        <a:bodyPr/>
        <a:lstStyle/>
        <a:p>
          <a:endParaRPr lang="en-US"/>
        </a:p>
      </dgm:t>
    </dgm:pt>
    <dgm:pt modelId="{BF8F2D5F-ED1B-4428-B6F4-E8FBF6DDAB44}" type="pres">
      <dgm:prSet presAssocID="{4D5F6404-5FE8-4C1E-979F-E0EE5BAA3C7D}" presName="connectorText" presStyleLbl="sibTrans2D1" presStyleIdx="2" presStyleCnt="4"/>
      <dgm:spPr/>
      <dgm:t>
        <a:bodyPr/>
        <a:lstStyle/>
        <a:p>
          <a:endParaRPr lang="en-US"/>
        </a:p>
      </dgm:t>
    </dgm:pt>
    <dgm:pt modelId="{48E5D9E3-8B39-4A70-BA9F-3BF06D429756}" type="pres">
      <dgm:prSet presAssocID="{30402CF6-815B-4021-BC45-29C82E957AF8}" presName="node" presStyleLbl="node1" presStyleIdx="3" presStyleCnt="4" custScaleX="142562" custScaleY="101586">
        <dgm:presLayoutVars>
          <dgm:bulletEnabled val="1"/>
        </dgm:presLayoutVars>
      </dgm:prSet>
      <dgm:spPr/>
      <dgm:t>
        <a:bodyPr/>
        <a:lstStyle/>
        <a:p>
          <a:endParaRPr lang="en-US"/>
        </a:p>
      </dgm:t>
    </dgm:pt>
    <dgm:pt modelId="{85711589-2609-439D-90AF-5E1FC8039EBA}" type="pres">
      <dgm:prSet presAssocID="{6D43F963-6E74-4418-9A47-11B34BFC6A87}" presName="sibTrans" presStyleLbl="sibTrans2D1" presStyleIdx="3" presStyleCnt="4"/>
      <dgm:spPr/>
      <dgm:t>
        <a:bodyPr/>
        <a:lstStyle/>
        <a:p>
          <a:endParaRPr lang="en-US"/>
        </a:p>
      </dgm:t>
    </dgm:pt>
    <dgm:pt modelId="{5B5B5FC8-F9C0-4495-9738-55D4C8615547}" type="pres">
      <dgm:prSet presAssocID="{6D43F963-6E74-4418-9A47-11B34BFC6A87}" presName="connectorText" presStyleLbl="sibTrans2D1" presStyleIdx="3" presStyleCnt="4"/>
      <dgm:spPr/>
      <dgm:t>
        <a:bodyPr/>
        <a:lstStyle/>
        <a:p>
          <a:endParaRPr lang="en-US"/>
        </a:p>
      </dgm:t>
    </dgm:pt>
  </dgm:ptLst>
  <dgm:cxnLst>
    <dgm:cxn modelId="{796AA63C-0455-4E25-8DA0-A714F06183D6}" type="presOf" srcId="{4D5F6404-5FE8-4C1E-979F-E0EE5BAA3C7D}" destId="{3855D03F-F0E8-4796-865A-ECE3044AE854}" srcOrd="0" destOrd="0" presId="urn:microsoft.com/office/officeart/2005/8/layout/cycle2"/>
    <dgm:cxn modelId="{9D3B3157-94C4-4D2B-819C-C4A52AAD51FD}" type="presOf" srcId="{05066EA1-961D-4982-8E85-6CA71775B3D9}" destId="{5370C423-7A72-4418-9AED-110DD81153FD}" srcOrd="1" destOrd="0" presId="urn:microsoft.com/office/officeart/2005/8/layout/cycle2"/>
    <dgm:cxn modelId="{E55CF7F0-4052-4FF9-8CD2-27345770832E}" type="presOf" srcId="{30402CF6-815B-4021-BC45-29C82E957AF8}" destId="{48E5D9E3-8B39-4A70-BA9F-3BF06D429756}" srcOrd="0" destOrd="0" presId="urn:microsoft.com/office/officeart/2005/8/layout/cycle2"/>
    <dgm:cxn modelId="{692FE67E-C606-457A-A5ED-95CF52BEB556}" type="presOf" srcId="{6D43F963-6E74-4418-9A47-11B34BFC6A87}" destId="{85711589-2609-439D-90AF-5E1FC8039EBA}" srcOrd="0" destOrd="0" presId="urn:microsoft.com/office/officeart/2005/8/layout/cycle2"/>
    <dgm:cxn modelId="{1CA7218F-0A2C-47E4-9F56-1B002A851AA3}" srcId="{A167D79F-1CFC-48FD-B02B-FD57B00E9B75}" destId="{525A8BF2-3D49-4EF7-A9B6-7E08F574FD1B}" srcOrd="2" destOrd="0" parTransId="{89BD1916-4D12-45D3-B552-FEBFB473451F}" sibTransId="{4D5F6404-5FE8-4C1E-979F-E0EE5BAA3C7D}"/>
    <dgm:cxn modelId="{F103FEC6-53D5-4526-9BDC-6C80801B55D5}" type="presOf" srcId="{4D5F6404-5FE8-4C1E-979F-E0EE5BAA3C7D}" destId="{BF8F2D5F-ED1B-4428-B6F4-E8FBF6DDAB44}" srcOrd="1" destOrd="0" presId="urn:microsoft.com/office/officeart/2005/8/layout/cycle2"/>
    <dgm:cxn modelId="{6DA465D7-F9DA-4296-879B-421344ED6829}" type="presOf" srcId="{525A8BF2-3D49-4EF7-A9B6-7E08F574FD1B}" destId="{65BED952-04A0-4B06-965A-5667CBA267D5}" srcOrd="0" destOrd="0" presId="urn:microsoft.com/office/officeart/2005/8/layout/cycle2"/>
    <dgm:cxn modelId="{6A268471-843A-4DE0-93F3-8452ED153177}" srcId="{A167D79F-1CFC-48FD-B02B-FD57B00E9B75}" destId="{30402CF6-815B-4021-BC45-29C82E957AF8}" srcOrd="3" destOrd="0" parTransId="{14185559-D2F3-409F-9F0D-340334F9F958}" sibTransId="{6D43F963-6E74-4418-9A47-11B34BFC6A87}"/>
    <dgm:cxn modelId="{3E556446-FD8A-4E2C-BB1B-5B989AC3E97C}" srcId="{A167D79F-1CFC-48FD-B02B-FD57B00E9B75}" destId="{758C43BE-2E43-4A0F-B7D7-5DF4D19FFC4D}" srcOrd="1" destOrd="0" parTransId="{937EC918-F379-4344-A774-95CB33DAE6B5}" sibTransId="{6952682A-6C04-491D-BC7F-05CACC764D4B}"/>
    <dgm:cxn modelId="{2913ABE0-099C-4960-B695-3B19CB7DA134}" type="presOf" srcId="{758C43BE-2E43-4A0F-B7D7-5DF4D19FFC4D}" destId="{28E4A227-AB75-4A22-BD71-C75565BCB02C}" srcOrd="0" destOrd="0" presId="urn:microsoft.com/office/officeart/2005/8/layout/cycle2"/>
    <dgm:cxn modelId="{15DC91F1-304B-48D7-A994-D0B55C27D518}" srcId="{A167D79F-1CFC-48FD-B02B-FD57B00E9B75}" destId="{9C2DC30B-D79E-4C25-ACD2-747E580E6EE8}" srcOrd="0" destOrd="0" parTransId="{ACEC9C15-4FBD-48EA-A760-620BB99E53A4}" sibTransId="{05066EA1-961D-4982-8E85-6CA71775B3D9}"/>
    <dgm:cxn modelId="{C2BCE042-DFB2-4505-AADC-DC8397F3FDC2}" type="presOf" srcId="{A167D79F-1CFC-48FD-B02B-FD57B00E9B75}" destId="{41F18531-D081-4CFC-94F1-BAF321FF979F}" srcOrd="0" destOrd="0" presId="urn:microsoft.com/office/officeart/2005/8/layout/cycle2"/>
    <dgm:cxn modelId="{4018CEFE-34A4-48B1-8FC0-E930D4F47E07}" type="presOf" srcId="{05066EA1-961D-4982-8E85-6CA71775B3D9}" destId="{42933B34-E962-4BDC-A095-274EB32C97E0}" srcOrd="0" destOrd="0" presId="urn:microsoft.com/office/officeart/2005/8/layout/cycle2"/>
    <dgm:cxn modelId="{1E71BCC1-F3B3-4546-97A1-B819655FC552}" type="presOf" srcId="{6952682A-6C04-491D-BC7F-05CACC764D4B}" destId="{ADBC16DA-AC94-465C-906E-97DD4FDB6A2C}" srcOrd="0" destOrd="0" presId="urn:microsoft.com/office/officeart/2005/8/layout/cycle2"/>
    <dgm:cxn modelId="{C5F84E85-0A14-4890-8456-D817C22D903E}" type="presOf" srcId="{6D43F963-6E74-4418-9A47-11B34BFC6A87}" destId="{5B5B5FC8-F9C0-4495-9738-55D4C8615547}" srcOrd="1" destOrd="0" presId="urn:microsoft.com/office/officeart/2005/8/layout/cycle2"/>
    <dgm:cxn modelId="{1820FC04-26B1-4D98-99FF-28C208CE779D}" type="presOf" srcId="{9C2DC30B-D79E-4C25-ACD2-747E580E6EE8}" destId="{715061D7-53D6-47EB-BE62-7E4ACADCCC30}" srcOrd="0" destOrd="0" presId="urn:microsoft.com/office/officeart/2005/8/layout/cycle2"/>
    <dgm:cxn modelId="{CDDF95B7-F441-4581-8AB1-8B84FFAC5AEC}" type="presOf" srcId="{6952682A-6C04-491D-BC7F-05CACC764D4B}" destId="{939D42A7-1974-4D0F-9C53-8D8B4D673B27}" srcOrd="1" destOrd="0" presId="urn:microsoft.com/office/officeart/2005/8/layout/cycle2"/>
    <dgm:cxn modelId="{DD1FB54F-F730-440F-A1C9-9DE1BEB7C496}" type="presParOf" srcId="{41F18531-D081-4CFC-94F1-BAF321FF979F}" destId="{715061D7-53D6-47EB-BE62-7E4ACADCCC30}" srcOrd="0" destOrd="0" presId="urn:microsoft.com/office/officeart/2005/8/layout/cycle2"/>
    <dgm:cxn modelId="{C9CD0F37-9E92-4E60-8BED-95B0C0B74A08}" type="presParOf" srcId="{41F18531-D081-4CFC-94F1-BAF321FF979F}" destId="{42933B34-E962-4BDC-A095-274EB32C97E0}" srcOrd="1" destOrd="0" presId="urn:microsoft.com/office/officeart/2005/8/layout/cycle2"/>
    <dgm:cxn modelId="{8D52042B-F8D6-444F-A372-969E3A6E602E}" type="presParOf" srcId="{42933B34-E962-4BDC-A095-274EB32C97E0}" destId="{5370C423-7A72-4418-9AED-110DD81153FD}" srcOrd="0" destOrd="0" presId="urn:microsoft.com/office/officeart/2005/8/layout/cycle2"/>
    <dgm:cxn modelId="{CCA4C190-2982-43B0-BFF4-40CDEBA0D170}" type="presParOf" srcId="{41F18531-D081-4CFC-94F1-BAF321FF979F}" destId="{28E4A227-AB75-4A22-BD71-C75565BCB02C}" srcOrd="2" destOrd="0" presId="urn:microsoft.com/office/officeart/2005/8/layout/cycle2"/>
    <dgm:cxn modelId="{802CCEAD-E179-4F3F-92F0-F37C71DCBE95}" type="presParOf" srcId="{41F18531-D081-4CFC-94F1-BAF321FF979F}" destId="{ADBC16DA-AC94-465C-906E-97DD4FDB6A2C}" srcOrd="3" destOrd="0" presId="urn:microsoft.com/office/officeart/2005/8/layout/cycle2"/>
    <dgm:cxn modelId="{254927F9-BAFD-490D-94E0-A72AFDD885FD}" type="presParOf" srcId="{ADBC16DA-AC94-465C-906E-97DD4FDB6A2C}" destId="{939D42A7-1974-4D0F-9C53-8D8B4D673B27}" srcOrd="0" destOrd="0" presId="urn:microsoft.com/office/officeart/2005/8/layout/cycle2"/>
    <dgm:cxn modelId="{6A7C82E0-C56F-4408-9916-3498AA63994E}" type="presParOf" srcId="{41F18531-D081-4CFC-94F1-BAF321FF979F}" destId="{65BED952-04A0-4B06-965A-5667CBA267D5}" srcOrd="4" destOrd="0" presId="urn:microsoft.com/office/officeart/2005/8/layout/cycle2"/>
    <dgm:cxn modelId="{5C579518-AA3E-4852-B6E3-CFE620959786}" type="presParOf" srcId="{41F18531-D081-4CFC-94F1-BAF321FF979F}" destId="{3855D03F-F0E8-4796-865A-ECE3044AE854}" srcOrd="5" destOrd="0" presId="urn:microsoft.com/office/officeart/2005/8/layout/cycle2"/>
    <dgm:cxn modelId="{CC437B77-13DC-43B3-A6EC-ABD588F4137E}" type="presParOf" srcId="{3855D03F-F0E8-4796-865A-ECE3044AE854}" destId="{BF8F2D5F-ED1B-4428-B6F4-E8FBF6DDAB44}" srcOrd="0" destOrd="0" presId="urn:microsoft.com/office/officeart/2005/8/layout/cycle2"/>
    <dgm:cxn modelId="{D5281B06-54F1-49DB-AA17-42014F28967E}" type="presParOf" srcId="{41F18531-D081-4CFC-94F1-BAF321FF979F}" destId="{48E5D9E3-8B39-4A70-BA9F-3BF06D429756}" srcOrd="6" destOrd="0" presId="urn:microsoft.com/office/officeart/2005/8/layout/cycle2"/>
    <dgm:cxn modelId="{AFF3F8EE-B44A-408B-9A48-E652D81B18AB}" type="presParOf" srcId="{41F18531-D081-4CFC-94F1-BAF321FF979F}" destId="{85711589-2609-439D-90AF-5E1FC8039EBA}" srcOrd="7" destOrd="0" presId="urn:microsoft.com/office/officeart/2005/8/layout/cycle2"/>
    <dgm:cxn modelId="{6CEF7AC0-4B12-4831-A3E2-AAC08E1AC096}" type="presParOf" srcId="{85711589-2609-439D-90AF-5E1FC8039EBA}" destId="{5B5B5FC8-F9C0-4495-9738-55D4C86155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61D7-53D6-47EB-BE62-7E4ACADCCC30}">
      <dsp:nvSpPr>
        <dsp:cNvPr id="0" name=""/>
        <dsp:cNvSpPr/>
      </dsp:nvSpPr>
      <dsp:spPr>
        <a:xfrm>
          <a:off x="1871876" y="46376"/>
          <a:ext cx="2084812" cy="1578303"/>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Engagement:</a:t>
          </a:r>
        </a:p>
        <a:p>
          <a:pPr lvl="0" algn="ctr" defTabSz="800100">
            <a:lnSpc>
              <a:spcPct val="90000"/>
            </a:lnSpc>
            <a:spcBef>
              <a:spcPct val="0"/>
            </a:spcBef>
            <a:spcAft>
              <a:spcPct val="35000"/>
            </a:spcAft>
          </a:pPr>
          <a:r>
            <a:rPr lang="en-US" sz="1800" kern="1200" dirty="0" smtClean="0">
              <a:solidFill>
                <a:schemeClr val="tx1"/>
              </a:solidFill>
            </a:rPr>
            <a:t>Using Speech, Drama &amp; Music</a:t>
          </a:r>
        </a:p>
        <a:p>
          <a:pPr lvl="0" algn="ctr" defTabSz="800100">
            <a:lnSpc>
              <a:spcPct val="90000"/>
            </a:lnSpc>
            <a:spcBef>
              <a:spcPct val="0"/>
            </a:spcBef>
            <a:spcAft>
              <a:spcPct val="35000"/>
            </a:spcAft>
          </a:pPr>
          <a:r>
            <a:rPr lang="en-US" sz="1800" kern="1200" dirty="0" smtClean="0">
              <a:solidFill>
                <a:schemeClr val="tx1"/>
              </a:solidFill>
            </a:rPr>
            <a:t>Role Play</a:t>
          </a:r>
          <a:endParaRPr lang="en-GB" sz="1800" kern="1200" dirty="0">
            <a:solidFill>
              <a:schemeClr val="tx1"/>
            </a:solidFill>
          </a:endParaRPr>
        </a:p>
      </dsp:txBody>
      <dsp:txXfrm>
        <a:off x="2177190" y="277513"/>
        <a:ext cx="1474184" cy="1116029"/>
      </dsp:txXfrm>
    </dsp:sp>
    <dsp:sp modelId="{42933B34-E962-4BDC-A095-274EB32C97E0}">
      <dsp:nvSpPr>
        <dsp:cNvPr id="0" name=""/>
        <dsp:cNvSpPr/>
      </dsp:nvSpPr>
      <dsp:spPr>
        <a:xfrm rot="2652517">
          <a:off x="3595263" y="1358741"/>
          <a:ext cx="261378" cy="53267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3606366" y="1437938"/>
        <a:ext cx="182965" cy="319607"/>
      </dsp:txXfrm>
    </dsp:sp>
    <dsp:sp modelId="{28E4A227-AB75-4A22-BD71-C75565BCB02C}">
      <dsp:nvSpPr>
        <dsp:cNvPr id="0" name=""/>
        <dsp:cNvSpPr/>
      </dsp:nvSpPr>
      <dsp:spPr>
        <a:xfrm>
          <a:off x="3509546" y="1611176"/>
          <a:ext cx="2157746" cy="1705735"/>
        </a:xfrm>
        <a:prstGeom prst="ellipse">
          <a:avLst/>
        </a:prstGeom>
        <a:solidFill>
          <a:schemeClr val="accent4">
            <a:hueOff val="2972228"/>
            <a:satOff val="-14222"/>
            <a:lumOff val="5294"/>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Child -  </a:t>
          </a:r>
          <a:r>
            <a:rPr lang="en-US" sz="1800" b="1" kern="1200" dirty="0" smtClean="0">
              <a:solidFill>
                <a:srgbClr val="FF0000"/>
              </a:solidFill>
            </a:rPr>
            <a:t>centered </a:t>
          </a:r>
          <a:r>
            <a:rPr lang="en-US" sz="1800" b="1" kern="1200" dirty="0">
              <a:solidFill>
                <a:srgbClr val="FF0000"/>
              </a:solidFill>
            </a:rPr>
            <a:t>and Adult led</a:t>
          </a:r>
          <a:endParaRPr lang="en-GB" sz="1800" b="1" kern="1200" dirty="0">
            <a:solidFill>
              <a:srgbClr val="FF0000"/>
            </a:solidFill>
          </a:endParaRPr>
        </a:p>
      </dsp:txBody>
      <dsp:txXfrm>
        <a:off x="3825541" y="1860975"/>
        <a:ext cx="1525756" cy="1206137"/>
      </dsp:txXfrm>
    </dsp:sp>
    <dsp:sp modelId="{ADBC16DA-AC94-465C-906E-97DD4FDB6A2C}">
      <dsp:nvSpPr>
        <dsp:cNvPr id="0" name=""/>
        <dsp:cNvSpPr/>
      </dsp:nvSpPr>
      <dsp:spPr>
        <a:xfrm rot="8100000">
          <a:off x="3600937" y="3046390"/>
          <a:ext cx="277594" cy="532677"/>
        </a:xfrm>
        <a:prstGeom prst="rightArrow">
          <a:avLst>
            <a:gd name="adj1" fmla="val 60000"/>
            <a:gd name="adj2" fmla="val 50000"/>
          </a:avLst>
        </a:prstGeom>
        <a:solidFill>
          <a:schemeClr val="accent4">
            <a:hueOff val="2972228"/>
            <a:satOff val="-14222"/>
            <a:lumOff val="52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672019" y="3123482"/>
        <a:ext cx="194316" cy="319607"/>
      </dsp:txXfrm>
    </dsp:sp>
    <dsp:sp modelId="{65BED952-04A0-4B06-965A-5667CBA267D5}">
      <dsp:nvSpPr>
        <dsp:cNvPr id="0" name=""/>
        <dsp:cNvSpPr/>
      </dsp:nvSpPr>
      <dsp:spPr>
        <a:xfrm>
          <a:off x="1846126" y="3349029"/>
          <a:ext cx="2136313" cy="1578303"/>
        </a:xfrm>
        <a:prstGeom prst="ellipse">
          <a:avLst/>
        </a:prstGeom>
        <a:solidFill>
          <a:schemeClr val="accent4">
            <a:hueOff val="5944456"/>
            <a:satOff val="-28445"/>
            <a:lumOff val="10589"/>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Social, Emotional and Mental </a:t>
          </a:r>
          <a:r>
            <a:rPr lang="en-US" sz="1800" b="1" kern="1200" dirty="0" smtClean="0">
              <a:solidFill>
                <a:schemeClr val="tx1"/>
              </a:solidFill>
            </a:rPr>
            <a:t>Health</a:t>
          </a:r>
        </a:p>
        <a:p>
          <a:pPr lvl="0" algn="ctr" defTabSz="800100">
            <a:lnSpc>
              <a:spcPct val="90000"/>
            </a:lnSpc>
            <a:spcBef>
              <a:spcPct val="0"/>
            </a:spcBef>
            <a:spcAft>
              <a:spcPct val="35000"/>
            </a:spcAft>
          </a:pPr>
          <a:r>
            <a:rPr lang="en-US" sz="1800" b="1" kern="1200" dirty="0" smtClean="0">
              <a:solidFill>
                <a:schemeClr val="tx1"/>
              </a:solidFill>
            </a:rPr>
            <a:t>Activities:</a:t>
          </a:r>
        </a:p>
        <a:p>
          <a:pPr lvl="0" algn="ctr" defTabSz="800100">
            <a:lnSpc>
              <a:spcPct val="90000"/>
            </a:lnSpc>
            <a:spcBef>
              <a:spcPct val="0"/>
            </a:spcBef>
            <a:spcAft>
              <a:spcPct val="35000"/>
            </a:spcAft>
          </a:pPr>
          <a:r>
            <a:rPr lang="en-US" sz="1800" b="1" kern="1200" dirty="0" smtClean="0">
              <a:solidFill>
                <a:schemeClr val="tx1"/>
              </a:solidFill>
            </a:rPr>
            <a:t>Head and Heart Games</a:t>
          </a:r>
          <a:endParaRPr lang="en-GB" sz="1800" b="1" kern="1200" dirty="0">
            <a:solidFill>
              <a:schemeClr val="tx1"/>
            </a:solidFill>
          </a:endParaRPr>
        </a:p>
      </dsp:txBody>
      <dsp:txXfrm>
        <a:off x="2158982" y="3580166"/>
        <a:ext cx="1510601" cy="1116029"/>
      </dsp:txXfrm>
    </dsp:sp>
    <dsp:sp modelId="{3855D03F-F0E8-4796-865A-ECE3044AE854}">
      <dsp:nvSpPr>
        <dsp:cNvPr id="0" name=""/>
        <dsp:cNvSpPr/>
      </dsp:nvSpPr>
      <dsp:spPr>
        <a:xfrm rot="13500000">
          <a:off x="1947224" y="3049649"/>
          <a:ext cx="289729" cy="532677"/>
        </a:xfrm>
        <a:prstGeom prst="rightArrow">
          <a:avLst>
            <a:gd name="adj1" fmla="val 60000"/>
            <a:gd name="adj2" fmla="val 50000"/>
          </a:avLst>
        </a:prstGeom>
        <a:solidFill>
          <a:schemeClr val="accent4">
            <a:hueOff val="5944456"/>
            <a:satOff val="-28445"/>
            <a:lumOff val="1058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2021414" y="3186915"/>
        <a:ext cx="202810" cy="319607"/>
      </dsp:txXfrm>
    </dsp:sp>
    <dsp:sp modelId="{48E5D9E3-8B39-4A70-BA9F-3BF06D429756}">
      <dsp:nvSpPr>
        <dsp:cNvPr id="0" name=""/>
        <dsp:cNvSpPr/>
      </dsp:nvSpPr>
      <dsp:spPr>
        <a:xfrm>
          <a:off x="115115" y="1662376"/>
          <a:ext cx="2250061" cy="1603335"/>
        </a:xfrm>
        <a:prstGeom prst="ellipse">
          <a:avLst/>
        </a:prstGeom>
        <a:solidFill>
          <a:schemeClr val="accent4">
            <a:hueOff val="8916683"/>
            <a:satOff val="-42667"/>
            <a:lumOff val="1588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Communication and Interaction</a:t>
          </a:r>
          <a:endParaRPr lang="en-GB" sz="1800" b="1" kern="1200" dirty="0">
            <a:solidFill>
              <a:srgbClr val="FF0000"/>
            </a:solidFill>
          </a:endParaRPr>
        </a:p>
      </dsp:txBody>
      <dsp:txXfrm>
        <a:off x="444629" y="1897179"/>
        <a:ext cx="1591033" cy="1133729"/>
      </dsp:txXfrm>
    </dsp:sp>
    <dsp:sp modelId="{85711589-2609-439D-90AF-5E1FC8039EBA}">
      <dsp:nvSpPr>
        <dsp:cNvPr id="0" name=""/>
        <dsp:cNvSpPr/>
      </dsp:nvSpPr>
      <dsp:spPr>
        <a:xfrm rot="18947483">
          <a:off x="1947534" y="1376862"/>
          <a:ext cx="272897" cy="532677"/>
        </a:xfrm>
        <a:prstGeom prst="rightArrow">
          <a:avLst>
            <a:gd name="adj1" fmla="val 60000"/>
            <a:gd name="adj2" fmla="val 50000"/>
          </a:avLst>
        </a:prstGeom>
        <a:solidFill>
          <a:schemeClr val="accent4">
            <a:hueOff val="8916683"/>
            <a:satOff val="-42667"/>
            <a:lumOff val="1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1959126" y="1511940"/>
        <a:ext cx="191028" cy="3196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420E1A3F-665B-4842-916A-21F3866E81D2}" type="datetimeFigureOut">
              <a:rPr lang="en-GB" smtClean="0"/>
              <a:t>11/11/2024</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DCC39F7-7454-4919-8387-93F5F5DE5F87}" type="slidenum">
              <a:rPr lang="en-GB" smtClean="0"/>
              <a:t>‹#›</a:t>
            </a:fld>
            <a:endParaRPr lang="en-GB"/>
          </a:p>
        </p:txBody>
      </p:sp>
    </p:spTree>
    <p:extLst>
      <p:ext uri="{BB962C8B-B14F-4D97-AF65-F5344CB8AC3E}">
        <p14:creationId xmlns:p14="http://schemas.microsoft.com/office/powerpoint/2010/main" val="319165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FF7A1E0-5ACD-4DB8-A81A-2F2328351C77}"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068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479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436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7A1E0-5ACD-4DB8-A81A-2F2328351C77}"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27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7A1E0-5ACD-4DB8-A81A-2F2328351C77}"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647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7A1E0-5ACD-4DB8-A81A-2F2328351C77}" type="datetimeFigureOut">
              <a:rPr lang="en-GB" smtClean="0"/>
              <a:t>11/11/2024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187042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7A1E0-5ACD-4DB8-A81A-2F2328351C77}" type="datetimeFigureOut">
              <a:rPr lang="en-GB" smtClean="0"/>
              <a:t>11/11/2024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8896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7A1E0-5ACD-4DB8-A81A-2F2328351C77}" type="datetimeFigureOut">
              <a:rPr lang="en-GB" smtClean="0"/>
              <a:t>11/11/2024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7017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1931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F7A1E0-5ACD-4DB8-A81A-2F2328351C77}" type="datetimeFigureOut">
              <a:rPr lang="en-GB" smtClean="0"/>
              <a:t>11/11/2024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EC39F6-79BF-44CE-99FE-71FD9A1A4F0F}"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33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ristianity.com/bible/bible.php?q=Galatians+6:9&amp;ver=kjv" TargetMode="External"/><Relationship Id="rId2" Type="http://schemas.openxmlformats.org/officeDocument/2006/relationships/hyperlink" Target="https://www.christianity.com/bible/bible.php?q=1+John+4:16&amp;ver=kjv" TargetMode="External"/><Relationship Id="rId1" Type="http://schemas.openxmlformats.org/officeDocument/2006/relationships/slideLayout" Target="../slideLayouts/slideLayout7.xml"/><Relationship Id="rId5" Type="http://schemas.openxmlformats.org/officeDocument/2006/relationships/hyperlink" Target="http://www.biblestudytools.com/search/?t=niv&amp;q=1jo+3:1" TargetMode="External"/><Relationship Id="rId4" Type="http://schemas.openxmlformats.org/officeDocument/2006/relationships/hyperlink" Target="https://www.christianity.com/bible/bible.php?q=Philippians+4:6&amp;ver=kjv"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6965" cy="3639671"/>
          </a:xfrm>
          <a:prstGeom prst="rect">
            <a:avLst/>
          </a:prstGeom>
          <a:noFill/>
          <a:ln>
            <a:noFill/>
          </a:ln>
        </p:spPr>
      </p:pic>
      <p:sp>
        <p:nvSpPr>
          <p:cNvPr id="4" name="Rectangle 3">
            <a:extLst>
              <a:ext uri="{FF2B5EF4-FFF2-40B4-BE49-F238E27FC236}">
                <a16:creationId xmlns:a16="http://schemas.microsoft.com/office/drawing/2014/main" xmlns="" id="{DE980234-E246-4615-9B02-891FF9535157}"/>
              </a:ext>
            </a:extLst>
          </p:cNvPr>
          <p:cNvSpPr/>
          <p:nvPr/>
        </p:nvSpPr>
        <p:spPr>
          <a:xfrm>
            <a:off x="2620108" y="936312"/>
            <a:ext cx="8343360"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rPr>
              <a:t>ST. ANTONY’S RC PRIMARY SCHOOL</a:t>
            </a:r>
            <a:endParaRPr lang="en-US" sz="5400" b="1" cap="none" spc="0"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endParaRPr>
          </a:p>
        </p:txBody>
      </p:sp>
      <p:sp>
        <p:nvSpPr>
          <p:cNvPr id="10" name="Rectangle 9">
            <a:extLst>
              <a:ext uri="{FF2B5EF4-FFF2-40B4-BE49-F238E27FC236}">
                <a16:creationId xmlns:a16="http://schemas.microsoft.com/office/drawing/2014/main" xmlns="" id="{44F15388-BA5B-4574-BB2C-3C52A942088F}"/>
              </a:ext>
            </a:extLst>
          </p:cNvPr>
          <p:cNvSpPr/>
          <p:nvPr/>
        </p:nvSpPr>
        <p:spPr>
          <a:xfrm>
            <a:off x="2790223" y="4476869"/>
            <a:ext cx="6942157" cy="707886"/>
          </a:xfrm>
          <a:prstGeom prst="rect">
            <a:avLst/>
          </a:prstGeom>
          <a:noFill/>
        </p:spPr>
        <p:txBody>
          <a:bodyPr wrap="none" lIns="91440" tIns="45720" rIns="91440" bIns="45720">
            <a:spAutoFit/>
          </a:bodyPr>
          <a:lstStyle/>
          <a:p>
            <a:pPr algn="ctr"/>
            <a:r>
              <a:rPr lang="en-US" sz="40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RECOVERY </a:t>
            </a:r>
            <a:r>
              <a:rPr lang="en-US" sz="40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CURRICULUM</a:t>
            </a:r>
            <a:endParaRPr lang="en-US" sz="4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endParaRPr>
          </a:p>
        </p:txBody>
      </p:sp>
      <p:sp>
        <p:nvSpPr>
          <p:cNvPr id="12" name="Rectangle 11">
            <a:extLst>
              <a:ext uri="{FF2B5EF4-FFF2-40B4-BE49-F238E27FC236}">
                <a16:creationId xmlns:a16="http://schemas.microsoft.com/office/drawing/2014/main" xmlns="" id="{5DC2687A-0D31-4D2D-9FB6-A5A9198D1E6E}"/>
              </a:ext>
            </a:extLst>
          </p:cNvPr>
          <p:cNvSpPr/>
          <p:nvPr/>
        </p:nvSpPr>
        <p:spPr>
          <a:xfrm>
            <a:off x="1649506" y="5184755"/>
            <a:ext cx="10461812" cy="1446550"/>
          </a:xfrm>
          <a:prstGeom prst="rect">
            <a:avLst/>
          </a:prstGeom>
          <a:noFill/>
        </p:spPr>
        <p:txBody>
          <a:bodyPr wrap="square" lIns="91440" tIns="45720" rIns="91440" bIns="45720">
            <a:spAutoFit/>
          </a:bodyPr>
          <a:lstStyle/>
          <a:p>
            <a:pPr algn="ctr"/>
            <a:r>
              <a:rPr lang="en-US" sz="4400" b="1" dirty="0" smtClean="0">
                <a:ln w="12700">
                  <a:solidFill>
                    <a:schemeClr val="accent1"/>
                  </a:solidFill>
                  <a:prstDash val="solid"/>
                </a:ln>
                <a:solidFill>
                  <a:srgbClr val="FF0000"/>
                </a:solidFill>
                <a:effectLst>
                  <a:outerShdw dist="38100" dir="2640000" algn="bl" rotWithShape="0">
                    <a:schemeClr val="accent1"/>
                  </a:outerShdw>
                </a:effectLst>
                <a:latin typeface="Modern Love" panose="04090805081005020601" pitchFamily="82" charset="0"/>
              </a:rPr>
              <a:t>FOCUS</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MENTAL </a:t>
            </a: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AND EMOTIONAL</a:t>
            </a:r>
          </a:p>
          <a:p>
            <a:pPr algn="ct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HEALTH &amp; </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WELL-BEING FOR ALL</a:t>
            </a:r>
            <a:endParaRPr lang="en-US" sz="44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endParaRPr>
          </a:p>
        </p:txBody>
      </p:sp>
    </p:spTree>
    <p:extLst>
      <p:ext uri="{BB962C8B-B14F-4D97-AF65-F5344CB8AC3E}">
        <p14:creationId xmlns:p14="http://schemas.microsoft.com/office/powerpoint/2010/main" val="21640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053DD3FF-1D0B-46A1-A2BF-31656E757C88}"/>
              </a:ext>
            </a:extLst>
          </p:cNvPr>
          <p:cNvGraphicFramePr>
            <a:graphicFrameLocks noChangeAspect="1"/>
          </p:cNvGraphicFramePr>
          <p:nvPr>
            <p:extLst>
              <p:ext uri="{D42A27DB-BD31-4B8C-83A1-F6EECF244321}">
                <p14:modId xmlns:p14="http://schemas.microsoft.com/office/powerpoint/2010/main" val="2870431115"/>
              </p:ext>
            </p:extLst>
          </p:nvPr>
        </p:nvGraphicFramePr>
        <p:xfrm>
          <a:off x="0" y="738654"/>
          <a:ext cx="10431463" cy="6829425"/>
        </p:xfrm>
        <a:graphic>
          <a:graphicData uri="http://schemas.openxmlformats.org/presentationml/2006/ole">
            <mc:AlternateContent xmlns:mc="http://schemas.openxmlformats.org/markup-compatibility/2006">
              <mc:Choice xmlns:v="urn:schemas-microsoft-com:vml" Requires="v">
                <p:oleObj spid="_x0000_s2096" name="Document" r:id="rId4" imgW="10004323" imgH="7884308" progId="Word.Document.12">
                  <p:embed/>
                </p:oleObj>
              </mc:Choice>
              <mc:Fallback>
                <p:oleObj name="Document" r:id="rId4" imgW="10004323" imgH="7884308" progId="Word.Document.12">
                  <p:embed/>
                  <p:pic>
                    <p:nvPicPr>
                      <p:cNvPr id="0" name=""/>
                      <p:cNvPicPr/>
                      <p:nvPr/>
                    </p:nvPicPr>
                    <p:blipFill>
                      <a:blip r:embed="rId5"/>
                      <a:stretch>
                        <a:fillRect/>
                      </a:stretch>
                    </p:blipFill>
                    <p:spPr>
                      <a:xfrm>
                        <a:off x="0" y="738654"/>
                        <a:ext cx="10431463" cy="6829425"/>
                      </a:xfrm>
                      <a:prstGeom prst="rect">
                        <a:avLst/>
                      </a:prstGeom>
                    </p:spPr>
                  </p:pic>
                </p:oleObj>
              </mc:Fallback>
            </mc:AlternateContent>
          </a:graphicData>
        </a:graphic>
      </p:graphicFrame>
    </p:spTree>
    <p:extLst>
      <p:ext uri="{BB962C8B-B14F-4D97-AF65-F5344CB8AC3E}">
        <p14:creationId xmlns:p14="http://schemas.microsoft.com/office/powerpoint/2010/main" val="223569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C437ABE-25D8-4A0D-BA9A-30ACA5E642E0}"/>
              </a:ext>
            </a:extLst>
          </p:cNvPr>
          <p:cNvGraphicFramePr>
            <a:graphicFrameLocks noGrp="1"/>
          </p:cNvGraphicFramePr>
          <p:nvPr>
            <p:extLst>
              <p:ext uri="{D42A27DB-BD31-4B8C-83A1-F6EECF244321}">
                <p14:modId xmlns:p14="http://schemas.microsoft.com/office/powerpoint/2010/main" val="2389035421"/>
              </p:ext>
            </p:extLst>
          </p:nvPr>
        </p:nvGraphicFramePr>
        <p:xfrm>
          <a:off x="197225" y="883853"/>
          <a:ext cx="11851341" cy="6128606"/>
        </p:xfrm>
        <a:graphic>
          <a:graphicData uri="http://schemas.openxmlformats.org/drawingml/2006/table">
            <a:tbl>
              <a:tblPr firstRow="1" firstCol="1" bandRow="1">
                <a:tableStyleId>{5C22544A-7EE6-4342-B048-85BDC9FD1C3A}</a:tableStyleId>
              </a:tblPr>
              <a:tblGrid>
                <a:gridCol w="1780621">
                  <a:extLst>
                    <a:ext uri="{9D8B030D-6E8A-4147-A177-3AD203B41FA5}">
                      <a16:colId xmlns:a16="http://schemas.microsoft.com/office/drawing/2014/main" xmlns="" val="65928431"/>
                    </a:ext>
                  </a:extLst>
                </a:gridCol>
                <a:gridCol w="1948244">
                  <a:extLst>
                    <a:ext uri="{9D8B030D-6E8A-4147-A177-3AD203B41FA5}">
                      <a16:colId xmlns:a16="http://schemas.microsoft.com/office/drawing/2014/main" xmlns="" val="873684854"/>
                    </a:ext>
                  </a:extLst>
                </a:gridCol>
                <a:gridCol w="1506522">
                  <a:extLst>
                    <a:ext uri="{9D8B030D-6E8A-4147-A177-3AD203B41FA5}">
                      <a16:colId xmlns:a16="http://schemas.microsoft.com/office/drawing/2014/main" xmlns="" val="3289543722"/>
                    </a:ext>
                  </a:extLst>
                </a:gridCol>
                <a:gridCol w="1812393">
                  <a:extLst>
                    <a:ext uri="{9D8B030D-6E8A-4147-A177-3AD203B41FA5}">
                      <a16:colId xmlns:a16="http://schemas.microsoft.com/office/drawing/2014/main" xmlns="" val="1809928594"/>
                    </a:ext>
                  </a:extLst>
                </a:gridCol>
                <a:gridCol w="1766732">
                  <a:extLst>
                    <a:ext uri="{9D8B030D-6E8A-4147-A177-3AD203B41FA5}">
                      <a16:colId xmlns:a16="http://schemas.microsoft.com/office/drawing/2014/main" xmlns="" val="3326092808"/>
                    </a:ext>
                  </a:extLst>
                </a:gridCol>
                <a:gridCol w="1555928">
                  <a:extLst>
                    <a:ext uri="{9D8B030D-6E8A-4147-A177-3AD203B41FA5}">
                      <a16:colId xmlns:a16="http://schemas.microsoft.com/office/drawing/2014/main" xmlns="" val="60156087"/>
                    </a:ext>
                  </a:extLst>
                </a:gridCol>
                <a:gridCol w="1480901">
                  <a:extLst>
                    <a:ext uri="{9D8B030D-6E8A-4147-A177-3AD203B41FA5}">
                      <a16:colId xmlns:a16="http://schemas.microsoft.com/office/drawing/2014/main" xmlns="" val="3680829041"/>
                    </a:ext>
                  </a:extLst>
                </a:gridCol>
              </a:tblGrid>
              <a:tr h="1719548">
                <a:tc>
                  <a:txBody>
                    <a:bodyPr/>
                    <a:lstStyle/>
                    <a:p>
                      <a:pPr>
                        <a:lnSpc>
                          <a:spcPct val="115000"/>
                        </a:lnSpc>
                        <a:spcAft>
                          <a:spcPts val="1000"/>
                        </a:spcAft>
                      </a:pPr>
                      <a:r>
                        <a:rPr lang="en-GB" sz="1700" dirty="0">
                          <a:solidFill>
                            <a:schemeClr val="tx1"/>
                          </a:solidFill>
                          <a:effectLst/>
                          <a:latin typeface="Arial Black" panose="020B0A04020102020204" pitchFamily="34" charset="0"/>
                        </a:rPr>
                        <a:t>PERSONAL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EAT WELL – MAKING HEALTHY CHOICES – HEALTHY </a:t>
                      </a:r>
                      <a:r>
                        <a:rPr lang="en-GB" sz="1500" dirty="0" smtClean="0">
                          <a:solidFill>
                            <a:schemeClr val="tx1"/>
                          </a:solidFill>
                          <a:effectLst/>
                          <a:latin typeface="Arial Black" panose="020B0A04020102020204" pitchFamily="34" charset="0"/>
                        </a:rPr>
                        <a:t>MIND &amp; BODY</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500" dirty="0">
                          <a:solidFill>
                            <a:schemeClr val="tx1"/>
                          </a:solidFill>
                          <a:effectLst/>
                          <a:latin typeface="Arial Black" panose="020B0A04020102020204" pitchFamily="34" charset="0"/>
                        </a:rPr>
                        <a:t> </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KEEPING FIT – HEALTHY BODY</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RESTING – HAVING ENOUGH </a:t>
                      </a:r>
                      <a:r>
                        <a:rPr lang="en-GB" sz="1500" dirty="0" smtClean="0">
                          <a:solidFill>
                            <a:schemeClr val="tx1"/>
                          </a:solidFill>
                          <a:effectLst/>
                          <a:latin typeface="Arial Black" panose="020B0A04020102020204" pitchFamily="34" charset="0"/>
                        </a:rPr>
                        <a:t>SLEEP</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WATER</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QUALITY TIME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BUILDING RESILIENCE AND STAMINA</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BACK</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BETTER</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 SELF-</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ESTEEM</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SELF-IMAGE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xmlns="" val="3468418745"/>
                  </a:ext>
                </a:extLst>
              </a:tr>
              <a:tr h="2014391">
                <a:tc>
                  <a:txBody>
                    <a:bodyPr/>
                    <a:lstStyle/>
                    <a:p>
                      <a:pPr>
                        <a:lnSpc>
                          <a:spcPct val="115000"/>
                        </a:lnSpc>
                        <a:spcAft>
                          <a:spcPts val="1000"/>
                        </a:spcAft>
                      </a:pPr>
                      <a:r>
                        <a:rPr lang="en-GB" sz="1700" dirty="0">
                          <a:solidFill>
                            <a:schemeClr val="tx1"/>
                          </a:solidFill>
                          <a:effectLst/>
                          <a:latin typeface="Arial Black" panose="020B0A04020102020204" pitchFamily="34" charset="0"/>
                        </a:rPr>
                        <a:t>MENTAL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CONNECT WITH PEOPLE AROUND YOU – KEEPING IN </a:t>
                      </a:r>
                      <a:r>
                        <a:rPr lang="en-GB" sz="1700" b="1" dirty="0" smtClean="0">
                          <a:effectLst/>
                        </a:rPr>
                        <a:t>TOUCHWITH FAMILY AND FRIENDS</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LEARN A NEW </a:t>
                      </a:r>
                      <a:r>
                        <a:rPr lang="en-GB" sz="1700" b="1" dirty="0" smtClean="0">
                          <a:effectLst/>
                        </a:rPr>
                        <a:t>SKILL:</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Swim, walk, ride, cycle, cook, bake gardening, dance</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GIVE  - VOLUNTEER</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FACE </a:t>
                      </a:r>
                      <a:r>
                        <a:rPr lang="en-GB" sz="1700" b="1" dirty="0" smtClean="0">
                          <a:effectLst/>
                        </a:rPr>
                        <a:t>PROBLEMS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GET SUPPORT</a:t>
                      </a:r>
                    </a:p>
                    <a:p>
                      <a:pPr>
                        <a:lnSpc>
                          <a:spcPct val="115000"/>
                        </a:lnSpc>
                        <a:spcAft>
                          <a:spcPts val="1000"/>
                        </a:spcAft>
                      </a:pPr>
                      <a:endParaRPr lang="en-GB" sz="17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SET </a:t>
                      </a:r>
                      <a:r>
                        <a:rPr lang="en-GB" sz="1700" b="1" dirty="0" smtClean="0">
                          <a:effectLst/>
                        </a:rPr>
                        <a:t>GOALS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ASPIRATIONS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GROWTH MINDSET</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400" b="1" dirty="0" smtClean="0">
                          <a:effectLst/>
                        </a:rPr>
                        <a:t>AFFIRMATIONS</a:t>
                      </a:r>
                    </a:p>
                    <a:p>
                      <a:pPr>
                        <a:lnSpc>
                          <a:spcPct val="115000"/>
                        </a:lnSpc>
                        <a:spcAft>
                          <a:spcPts val="1000"/>
                        </a:spcAft>
                      </a:pPr>
                      <a:r>
                        <a:rPr lang="en-GB" sz="1700" b="1" dirty="0" smtClean="0">
                          <a:effectLst/>
                        </a:rPr>
                        <a:t>ASSERT </a:t>
                      </a:r>
                      <a:r>
                        <a:rPr lang="en-GB" sz="1700" b="1" dirty="0">
                          <a:effectLst/>
                        </a:rPr>
                        <a:t>YOURSELF</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xmlns="" val="1444072472"/>
                  </a:ext>
                </a:extLst>
              </a:tr>
              <a:tr h="1558892">
                <a:tc>
                  <a:txBody>
                    <a:bodyPr/>
                    <a:lstStyle/>
                    <a:p>
                      <a:pPr>
                        <a:lnSpc>
                          <a:spcPct val="115000"/>
                        </a:lnSpc>
                        <a:spcAft>
                          <a:spcPts val="1000"/>
                        </a:spcAft>
                      </a:pPr>
                      <a:r>
                        <a:rPr lang="en-GB" sz="1700" dirty="0">
                          <a:solidFill>
                            <a:schemeClr val="tx1"/>
                          </a:solidFill>
                          <a:effectLst/>
                          <a:latin typeface="Arial Black" panose="020B0A04020102020204" pitchFamily="34" charset="0"/>
                        </a:rPr>
                        <a:t>EMOTIONAL</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 WELL- 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MANAGING </a:t>
                      </a:r>
                      <a:r>
                        <a:rPr lang="en-GB" sz="1700" b="1" dirty="0" smtClean="0">
                          <a:effectLst/>
                        </a:rPr>
                        <a:t>STRESS</a:t>
                      </a:r>
                    </a:p>
                    <a:p>
                      <a:pPr>
                        <a:lnSpc>
                          <a:spcPct val="115000"/>
                        </a:lnSpc>
                        <a:spcAft>
                          <a:spcPts val="1000"/>
                        </a:spcAft>
                      </a:pPr>
                      <a:r>
                        <a:rPr lang="en-GB" sz="1700" b="1" dirty="0" smtClean="0">
                          <a:effectLst/>
                        </a:rPr>
                        <a:t>DEEP BREATHING</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ENJOYING </a:t>
                      </a:r>
                      <a:r>
                        <a:rPr lang="en-GB" sz="1700" b="1" dirty="0" smtClean="0">
                          <a:effectLst/>
                        </a:rPr>
                        <a:t>YOURSELF</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Fellowship</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SELF ESTEEM – FEELING PROUD OF WHO YOU ARE</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EXPRESS YOUR </a:t>
                      </a:r>
                      <a:r>
                        <a:rPr lang="en-GB" sz="1700" b="1" dirty="0" smtClean="0">
                          <a:effectLst/>
                        </a:rPr>
                        <a:t>FEELINGS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TALKING THERAPY</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IMPROVE YOUR FAITH</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2000" b="1" dirty="0">
                          <a:effectLst/>
                        </a:rPr>
                        <a:t> </a:t>
                      </a:r>
                      <a:r>
                        <a:rPr lang="en-GB" sz="2000" b="1" dirty="0" smtClean="0">
                          <a:effectLst/>
                        </a:rPr>
                        <a:t>Self -Care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xmlns="" val="4011256535"/>
                  </a:ext>
                </a:extLst>
              </a:tr>
            </a:tbl>
          </a:graphicData>
        </a:graphic>
      </p:graphicFrame>
      <p:pic>
        <p:nvPicPr>
          <p:cNvPr id="3" name="Picture 2">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6" y="0"/>
            <a:ext cx="704850" cy="876300"/>
          </a:xfrm>
          <a:prstGeom prst="rect">
            <a:avLst/>
          </a:prstGeom>
          <a:noFill/>
          <a:ln>
            <a:noFill/>
          </a:ln>
        </p:spPr>
      </p:pic>
      <p:pic>
        <p:nvPicPr>
          <p:cNvPr id="4" name="Picture 3">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564" y="0"/>
            <a:ext cx="704850" cy="876300"/>
          </a:xfrm>
          <a:prstGeom prst="rect">
            <a:avLst/>
          </a:prstGeom>
          <a:noFill/>
          <a:ln>
            <a:noFill/>
          </a:ln>
        </p:spPr>
      </p:pic>
      <p:sp>
        <p:nvSpPr>
          <p:cNvPr id="5" name="Title 4"/>
          <p:cNvSpPr>
            <a:spLocks noGrp="1"/>
          </p:cNvSpPr>
          <p:nvPr>
            <p:ph type="title"/>
          </p:nvPr>
        </p:nvSpPr>
        <p:spPr>
          <a:xfrm>
            <a:off x="1024128" y="62754"/>
            <a:ext cx="10459660" cy="877420"/>
          </a:xfrm>
          <a:solidFill>
            <a:schemeClr val="accent3">
              <a:lumMod val="60000"/>
              <a:lumOff val="40000"/>
            </a:schemeClr>
          </a:solidFill>
        </p:spPr>
        <p:txBody>
          <a:bodyPr>
            <a:normAutofit fontScale="90000"/>
          </a:bodyPr>
          <a:lstStyle/>
          <a:p>
            <a:r>
              <a:rPr lang="en-GB" dirty="0" smtClean="0"/>
              <a:t>STAFF PERSONAL RECOVERY PLAN </a:t>
            </a:r>
            <a:r>
              <a:rPr lang="en-GB" sz="3200" dirty="0" smtClean="0"/>
              <a:t>(COMPLETE YOUR OWN BLANK ONE)</a:t>
            </a:r>
            <a:endParaRPr lang="en-GB" sz="3200" dirty="0"/>
          </a:p>
        </p:txBody>
      </p:sp>
    </p:spTree>
    <p:extLst>
      <p:ext uri="{BB962C8B-B14F-4D97-AF65-F5344CB8AC3E}">
        <p14:creationId xmlns:p14="http://schemas.microsoft.com/office/powerpoint/2010/main" val="383124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F76FDB3-29E2-4A1F-866C-138EF46E556B}"/>
              </a:ext>
            </a:extLst>
          </p:cNvPr>
          <p:cNvSpPr txBox="1"/>
          <p:nvPr/>
        </p:nvSpPr>
        <p:spPr>
          <a:xfrm>
            <a:off x="224118" y="170933"/>
            <a:ext cx="11641101" cy="6404317"/>
          </a:xfrm>
          <a:prstGeom prst="rect">
            <a:avLst/>
          </a:prstGeom>
          <a:solidFill>
            <a:schemeClr val="accent3">
              <a:lumMod val="60000"/>
              <a:lumOff val="40000"/>
            </a:schemeClr>
          </a:solidFill>
        </p:spPr>
        <p:txBody>
          <a:bodyPr wrap="square">
            <a:spAutoFit/>
          </a:bodyPr>
          <a:lstStyle/>
          <a:p>
            <a:pPr>
              <a:lnSpc>
                <a:spcPct val="115000"/>
              </a:lnSpc>
              <a:spcAft>
                <a:spcPts val="10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ALL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ACTIVITIES FOR I AM OK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WILL BE DONE IN THEIR MENTAL HEALTH AND WELL BEING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JOURNALS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ENTITLED: </a:t>
            </a:r>
            <a:r>
              <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AM OK</a:t>
            </a:r>
          </a:p>
          <a:p>
            <a:pPr>
              <a:lnSpc>
                <a:spcPct val="115000"/>
              </a:lnSpc>
              <a:spcAft>
                <a:spcPts val="1000"/>
              </a:spcAft>
            </a:pPr>
            <a:r>
              <a:rPr lang="en-GB"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Must</a:t>
            </a:r>
            <a:r>
              <a:rPr lang="en-GB"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haves: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Berlin Sans FB Demi" panose="020E0802020502020306" pitchFamily="34" charset="0"/>
                <a:ea typeface="Calibri" panose="020F0502020204030204" pitchFamily="34" charset="0"/>
                <a:cs typeface="Times New Roman" panose="02020603050405020304" pitchFamily="18" charset="0"/>
              </a:rPr>
              <a:t>EVERY CLASS TO HAVE AN AFFIRMATION JAR LABELED:  I AM POSITIVE, PROUD AND LIMITLESS</a:t>
            </a:r>
            <a:endParaRPr lang="en-GB" sz="1400" b="1" dirty="0">
              <a:effectLst/>
              <a:latin typeface="Berlin Sans FB Demi" panose="020E0802020502020306"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Songs: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I’ve got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joy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down in my heart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am a </a:t>
            </a:r>
            <a:r>
              <a:rPr lang="en-GB"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promise I AM A POSSIBILITY!  /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R.E.S.P.E.C.T</a:t>
            </a: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 special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KNOW WHO I AM</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Scripture Readings:     </a:t>
            </a:r>
            <a:r>
              <a:rPr lang="en-GB" sz="1400" dirty="0">
                <a:effectLst/>
                <a:latin typeface="Calibri" panose="020F0502020204030204" pitchFamily="34" charset="0"/>
                <a:ea typeface="Calibri" panose="020F0502020204030204" pitchFamily="34" charset="0"/>
                <a:cs typeface="Times New Roman" panose="02020603050405020304" pitchFamily="18" charset="0"/>
              </a:rPr>
              <a:t>Psalm 127:3  Behold, children are a gift of the Lord,  The fruit of the womb is a reward.</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Psalm 139 v 14: </a:t>
            </a:r>
            <a:r>
              <a:rPr lang="en-GB" sz="1400" dirty="0">
                <a:solidFill>
                  <a:srgbClr val="001320"/>
                </a:solidFill>
                <a:effectLst/>
                <a:latin typeface="Arial" panose="020B0604020202020204" pitchFamily="34" charset="0"/>
                <a:ea typeface="Calibri" panose="020F0502020204030204" pitchFamily="34" charset="0"/>
                <a:cs typeface="Times New Roman" panose="02020603050405020304" pitchFamily="18" charset="0"/>
              </a:rPr>
              <a:t>I praise you, for I am fearfully and wonderfully made. Wonderful are your works; my soul knows it very well.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2"/>
              </a:rPr>
              <a:t>1 John 4:16 NIV</a:t>
            </a:r>
            <a:r>
              <a:rPr lang="en-GB"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16 And so we know and rely on the love God has for us. God is love. Whoever lives in love lives in God, and God in them.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Galatians 6:9 </a:t>
            </a:r>
            <a:r>
              <a:rPr lang="en-GB" sz="1400" b="1" u="none" strike="noStrike"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NIV</a:t>
            </a:r>
            <a:r>
              <a:rPr lang="en-GB" sz="14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Let</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us not become weary in doing good, for at the proper time we will reap a harvest if we do not give up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Philippians 4:6 NIV</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Do not be anxious about anything, but in every situation, by prayer and petition, with thanksgiving, present your requests to God.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b="1"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1 John 3:1</a:t>
            </a:r>
            <a:r>
              <a:rPr lang="en-GB" sz="14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“How great is the love the Father has lavished on us, that we should be called children of God!”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kern="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Jeremiah 29:11-13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I know the plans I have for you,” declares the </a:t>
            </a:r>
            <a:r>
              <a:rPr lang="en-GB" sz="1400" cap="small"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“plans to prosper you and not to harm you, plans to give you hope and a future.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Then you will call on me and come and pray to me, and I will listen to you.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 will seek me and find me when you seek me with all your heart.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WORK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DISPLAY  -  EACH CLASS WILL BE ASKED TO PRESENT 2 pieces of  PUPILS’ BEST WORK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OUR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HALL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WELL-BEING DISPLAY</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Affirmations,  Photos, writing samples and Posters will be collected throughout the 6 week programme.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33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67F21E7C-A6C4-4867-A151-9E9C91FC33BE}"/>
              </a:ext>
            </a:extLst>
          </p:cNvPr>
          <p:cNvGraphicFramePr>
            <a:graphicFrameLocks noChangeAspect="1"/>
          </p:cNvGraphicFramePr>
          <p:nvPr>
            <p:extLst>
              <p:ext uri="{D42A27DB-BD31-4B8C-83A1-F6EECF244321}">
                <p14:modId xmlns:p14="http://schemas.microsoft.com/office/powerpoint/2010/main" val="2232845616"/>
              </p:ext>
            </p:extLst>
          </p:nvPr>
        </p:nvGraphicFramePr>
        <p:xfrm>
          <a:off x="-87313" y="-61913"/>
          <a:ext cx="12269788" cy="7615238"/>
        </p:xfrm>
        <a:graphic>
          <a:graphicData uri="http://schemas.openxmlformats.org/presentationml/2006/ole">
            <mc:AlternateContent xmlns:mc="http://schemas.openxmlformats.org/markup-compatibility/2006">
              <mc:Choice xmlns:v="urn:schemas-microsoft-com:vml" Requires="v">
                <p:oleObj spid="_x0000_s4141" name="Document" r:id="rId4" imgW="10732847" imgH="6664473" progId="Word.Document.12">
                  <p:embed/>
                </p:oleObj>
              </mc:Choice>
              <mc:Fallback>
                <p:oleObj name="Document" r:id="rId4" imgW="10732847" imgH="6664473" progId="Word.Document.12">
                  <p:embed/>
                  <p:pic>
                    <p:nvPicPr>
                      <p:cNvPr id="0" name=""/>
                      <p:cNvPicPr/>
                      <p:nvPr/>
                    </p:nvPicPr>
                    <p:blipFill>
                      <a:blip r:embed="rId5"/>
                      <a:stretch>
                        <a:fillRect/>
                      </a:stretch>
                    </p:blipFill>
                    <p:spPr>
                      <a:xfrm>
                        <a:off x="-87313" y="-61913"/>
                        <a:ext cx="12269788" cy="7615238"/>
                      </a:xfrm>
                      <a:prstGeom prst="rect">
                        <a:avLst/>
                      </a:prstGeom>
                    </p:spPr>
                  </p:pic>
                </p:oleObj>
              </mc:Fallback>
            </mc:AlternateContent>
          </a:graphicData>
        </a:graphic>
      </p:graphicFrame>
    </p:spTree>
    <p:extLst>
      <p:ext uri="{BB962C8B-B14F-4D97-AF65-F5344CB8AC3E}">
        <p14:creationId xmlns:p14="http://schemas.microsoft.com/office/powerpoint/2010/main" val="78299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FD1B8A-F4BE-4989-836C-DC66C34A0D97}"/>
              </a:ext>
            </a:extLst>
          </p:cNvPr>
          <p:cNvSpPr txBox="1"/>
          <p:nvPr/>
        </p:nvSpPr>
        <p:spPr>
          <a:xfrm>
            <a:off x="179294" y="429162"/>
            <a:ext cx="10656346" cy="6139629"/>
          </a:xfrm>
          <a:prstGeom prst="rect">
            <a:avLst/>
          </a:prstGeom>
          <a:noFill/>
        </p:spPr>
        <p:txBody>
          <a:bodyPr wrap="square">
            <a:spAutoFit/>
          </a:bodyPr>
          <a:lstStyle/>
          <a:p>
            <a:pPr>
              <a:lnSpc>
                <a:spcPct val="115000"/>
              </a:lnSpc>
              <a:spcAft>
                <a:spcPts val="1000"/>
              </a:spcAft>
            </a:pP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Activity Of Each Day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 more than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10-15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minutes as soon as pupils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arrive each morning</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CLASS POSITIVITY JAR -  ACTIVITY WILL BE DONE WEEKLY –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Pupils to use strips of loose leaves and write a positive word or statement about themselves, a wish/desire, a promise or a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word of praise</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E.g.:  I praise God for the Sunshine.   I promise to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 have a positive attitude, I will practise being kinder to everyone, I will appreciate my teachers more and show them gratitude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etc.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1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‘Build Back Better’  AFFIRMING SELF:</a:t>
            </a:r>
          </a:p>
          <a:p>
            <a:pPr>
              <a:lnSpc>
                <a:spcPct val="115000"/>
              </a:lnSpc>
              <a:spcAft>
                <a:spcPts val="10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THEME</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I LOVE BEING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 am an amazing person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I can  statements </a:t>
            </a:r>
            <a:r>
              <a:rPr lang="en-GB" sz="1400" dirty="0">
                <a:effectLst/>
                <a:latin typeface="Calibri" panose="020F0502020204030204" pitchFamily="34" charset="0"/>
                <a:ea typeface="Calibri" panose="020F0502020204030204" pitchFamily="34" charset="0"/>
                <a:cs typeface="Times New Roman" panose="02020603050405020304" pitchFamily="18" charset="0"/>
              </a:rPr>
              <a:t>of affirmations (SEE WORKSHEET)     E.G.:  I can draw very well.   I can look after my pet.   I can get myself ready for school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DESIGN A ‘I LOVE ME’ POSTER</a:t>
            </a:r>
            <a:r>
              <a:rPr lang="en-GB"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include a scripture reading about being wonderfully made, creatively write your affirmations/statements  CLASS TEACHER TO MODEL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2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SELF CARE AND SELF AWARE</a:t>
            </a:r>
          </a:p>
          <a:p>
            <a:pPr>
              <a:lnSpc>
                <a:spcPct val="115000"/>
              </a:lnSpc>
              <a:spcAft>
                <a:spcPts val="100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THEME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LEARNING ABOUT MYSELF AND TAKING CARE OF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Lockdown -  Good things which I have experienced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Skills which I have learnt/  Talents I have discovered/ Special qualities that I feel good about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since the lock down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IDENTIFY /  LIST THE THINGS THEY KNEW THEY COULD DO.   THEN ADD THE SKILLS THEY HAVE LEARNT OR ARE STILL DEVELOPING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MAKE A DELICIOUS SMOOTHIE  /  DESIGN A CUPCAKE /   MAKE A FRUIT SALAD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CLASS TEACHER TO LEAD DISCUSSION AND MODELLING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e.g.   I couldn’t bake before but now I can bake a cupcakes and decorate them.    I enjoy reading with my family.   I get to play more with my family.   I have learnt that my mother/father/sister/ brother/ cousin  is very good at dancing/ singing/ playing football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love to go for walks.   I can ride a bike on my own etc.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27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0040BF-52A3-47E6-9645-E6BA9BC99E08}"/>
              </a:ext>
            </a:extLst>
          </p:cNvPr>
          <p:cNvPicPr>
            <a:picLocks noChangeAspect="1"/>
          </p:cNvPicPr>
          <p:nvPr/>
        </p:nvPicPr>
        <p:blipFill>
          <a:blip r:embed="rId2"/>
          <a:stretch>
            <a:fillRect/>
          </a:stretch>
        </p:blipFill>
        <p:spPr>
          <a:xfrm>
            <a:off x="1504949" y="224204"/>
            <a:ext cx="10056935" cy="6307660"/>
          </a:xfrm>
          <a:prstGeom prst="rect">
            <a:avLst/>
          </a:prstGeom>
        </p:spPr>
      </p:pic>
    </p:spTree>
    <p:extLst>
      <p:ext uri="{BB962C8B-B14F-4D97-AF65-F5344CB8AC3E}">
        <p14:creationId xmlns:p14="http://schemas.microsoft.com/office/powerpoint/2010/main" val="128746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12C258-10BC-4096-82DF-0C2316140826}"/>
              </a:ext>
            </a:extLst>
          </p:cNvPr>
          <p:cNvPicPr>
            <a:picLocks noChangeAspect="1"/>
          </p:cNvPicPr>
          <p:nvPr/>
        </p:nvPicPr>
        <p:blipFill>
          <a:blip r:embed="rId2"/>
          <a:stretch>
            <a:fillRect/>
          </a:stretch>
        </p:blipFill>
        <p:spPr>
          <a:xfrm>
            <a:off x="1199388" y="222504"/>
            <a:ext cx="9793224" cy="6412992"/>
          </a:xfrm>
          <a:prstGeom prst="rect">
            <a:avLst/>
          </a:prstGeom>
        </p:spPr>
      </p:pic>
    </p:spTree>
    <p:extLst>
      <p:ext uri="{BB962C8B-B14F-4D97-AF65-F5344CB8AC3E}">
        <p14:creationId xmlns:p14="http://schemas.microsoft.com/office/powerpoint/2010/main" val="341153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E3C2E1-EB2E-4428-84D9-8F904011F9FA}"/>
              </a:ext>
            </a:extLst>
          </p:cNvPr>
          <p:cNvSpPr txBox="1"/>
          <p:nvPr/>
        </p:nvSpPr>
        <p:spPr>
          <a:xfrm>
            <a:off x="1630972" y="312127"/>
            <a:ext cx="9989527" cy="6054286"/>
          </a:xfrm>
          <a:prstGeom prst="rect">
            <a:avLst/>
          </a:prstGeom>
          <a:noFill/>
        </p:spPr>
        <p:txBody>
          <a:bodyPr wrap="square">
            <a:spAutoFit/>
          </a:bodyPr>
          <a:lstStyle/>
          <a:p>
            <a:pPr>
              <a:lnSpc>
                <a:spcPct val="115000"/>
              </a:lnSpc>
              <a:spcAft>
                <a:spcPts val="10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WEEK 6</a:t>
            </a:r>
            <a:r>
              <a:rPr lang="en-GB" sz="1600" dirty="0">
                <a:effectLst/>
                <a:latin typeface="Calibri" panose="020F0502020204030204" pitchFamily="34" charset="0"/>
                <a:ea typeface="Calibri" panose="020F0502020204030204" pitchFamily="34" charset="0"/>
                <a:cs typeface="Times New Roman" panose="02020603050405020304" pitchFamily="18" charset="0"/>
              </a:rPr>
              <a:t> Session 6:  </a:t>
            </a:r>
            <a:r>
              <a:rPr lang="en-GB" b="1" dirty="0">
                <a:effectLst/>
                <a:latin typeface="Calibri" panose="020F0502020204030204" pitchFamily="34" charset="0"/>
                <a:ea typeface="Calibri" panose="020F0502020204030204" pitchFamily="34" charset="0"/>
                <a:cs typeface="Times New Roman" panose="02020603050405020304" pitchFamily="18" charset="0"/>
              </a:rPr>
              <a:t>I WANT TO BE THE BEST ME </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EVER!</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 things I can do/  things I like to do/  things I want to learn / I can do everything I need to be the best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social and physical health: Exercise &amp; Play   ENJOYING MYSELF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Showing respect   and taking care of my friends, teachers,  family and neighbours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body:  Eating right  making healthy choices  &amp; getting enough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Developing my faith and Giving to others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Learning new skills and Developing  my talents and Assert myself  - DEVELOPING SELF ESTEEM AND SELF WORTH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Admit that I am wrong, express my feelings,  listen to helpful advice and learn from my mistakes – TALK ABOUT THE THINGS THAT AFFECTS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Set goals for the future and remain focused on being the best me, ever – PLAN AND PREPARE FOR MY FUTURE   </a:t>
            </a:r>
            <a:r>
              <a:rPr lang="en-GB"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 can do all things through Christ who strengthens me.””    “I will never leave you nor forsake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eat healthier meals.  My meals will have…, … and fruit and vegetables!  I will drink more water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go to bed early so that I can have plenty of sleep to keep me strong throughout the day- I won’t get tired.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am determined to raise my levels so I will work hard and spend quality time to practise.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play with my friends and take turns to lead.    I will show respect by listening to adults as well as my friends.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97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C37CB-93F8-4A56-B7D5-D3AD93F41C5E}"/>
              </a:ext>
            </a:extLst>
          </p:cNvPr>
          <p:cNvSpPr>
            <a:spLocks noGrp="1"/>
          </p:cNvSpPr>
          <p:nvPr>
            <p:ph type="title"/>
          </p:nvPr>
        </p:nvSpPr>
        <p:spPr>
          <a:xfrm>
            <a:off x="143435" y="178992"/>
            <a:ext cx="11949953" cy="1264326"/>
          </a:xfrm>
          <a:solidFill>
            <a:schemeClr val="accent3">
              <a:lumMod val="60000"/>
              <a:lumOff val="40000"/>
            </a:schemeClr>
          </a:solidFill>
        </p:spPr>
        <p:txBody>
          <a:bodyPr>
            <a:normAutofit fontScale="90000"/>
          </a:bodyPr>
          <a:lstStyle/>
          <a:p>
            <a:pPr algn="ct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BLACK </a:t>
            </a:r>
            <a:r>
              <a:rPr lang="en-US" dirty="0">
                <a:latin typeface="Arial Rounded MT Bold" panose="020F0704030504030204" pitchFamily="34" charset="0"/>
              </a:rPr>
              <a:t>HISTORY MONTH PROGRAMME OF </a:t>
            </a:r>
            <a:r>
              <a:rPr lang="en-US" dirty="0" smtClean="0">
                <a:latin typeface="Arial Rounded MT Bold" panose="020F0704030504030204" pitchFamily="34" charset="0"/>
              </a:rPr>
              <a:t>WORK 2020-21</a:t>
            </a:r>
            <a:r>
              <a:rPr lang="en-US" dirty="0"/>
              <a:t/>
            </a:r>
            <a:br>
              <a:rPr lang="en-US" dirty="0"/>
            </a:br>
            <a:endParaRPr lang="en-GB" b="1" dirty="0">
              <a:solidFill>
                <a:srgbClr val="C00000"/>
              </a:solidFill>
            </a:endParaRPr>
          </a:p>
        </p:txBody>
      </p:sp>
      <p:sp>
        <p:nvSpPr>
          <p:cNvPr id="3" name="Content Placeholder 2">
            <a:extLst>
              <a:ext uri="{FF2B5EF4-FFF2-40B4-BE49-F238E27FC236}">
                <a16:creationId xmlns:a16="http://schemas.microsoft.com/office/drawing/2014/main" xmlns="" id="{20D1AD24-61A3-49E2-8DEB-927E0FA18D5C}"/>
              </a:ext>
            </a:extLst>
          </p:cNvPr>
          <p:cNvSpPr>
            <a:spLocks noGrp="1"/>
          </p:cNvSpPr>
          <p:nvPr>
            <p:ph sz="half" idx="1"/>
          </p:nvPr>
        </p:nvSpPr>
        <p:spPr>
          <a:xfrm>
            <a:off x="70161" y="2370843"/>
            <a:ext cx="5064546" cy="4421214"/>
          </a:xfrm>
          <a:solidFill>
            <a:schemeClr val="accent3">
              <a:lumMod val="60000"/>
              <a:lumOff val="40000"/>
            </a:schemeClr>
          </a:solidFill>
        </p:spPr>
        <p:txBody>
          <a:bodyPr>
            <a:normAutofit lnSpcReduction="10000"/>
          </a:bodyPr>
          <a:lstStyle/>
          <a:p>
            <a:pPr algn="ctr"/>
            <a:r>
              <a:rPr lang="en-US" sz="6000" dirty="0">
                <a:latin typeface="Arial Rounded MT Bold" panose="020F0704030504030204" pitchFamily="34" charset="0"/>
              </a:rPr>
              <a:t>HEALERS AND TEACHERS</a:t>
            </a:r>
            <a:r>
              <a:rPr lang="en-GB" sz="3600" dirty="0">
                <a:latin typeface="Arial Rounded MT Bold" panose="020F0704030504030204" pitchFamily="34" charset="0"/>
              </a:rPr>
              <a:t> </a:t>
            </a:r>
            <a:r>
              <a:rPr lang="en-GB" sz="2800" b="1" dirty="0">
                <a:latin typeface="Ink Free" panose="03080402000500000000" pitchFamily="66" charset="0"/>
              </a:rPr>
              <a:t>History through English</a:t>
            </a:r>
          </a:p>
          <a:p>
            <a:pPr algn="ctr"/>
            <a:r>
              <a:rPr lang="en-GB" sz="2400" b="1" dirty="0">
                <a:latin typeface="Aharoni" panose="02010803020104030203" pitchFamily="2" charset="-79"/>
                <a:cs typeface="Aharoni" panose="02010803020104030203" pitchFamily="2" charset="-79"/>
              </a:rPr>
              <a:t>Visionary: Jay </a:t>
            </a:r>
            <a:r>
              <a:rPr lang="en-GB" sz="2400" b="1" dirty="0" err="1" smtClean="0">
                <a:latin typeface="Aharoni" panose="02010803020104030203" pitchFamily="2" charset="-79"/>
                <a:cs typeface="Aharoni" panose="02010803020104030203" pitchFamily="2" charset="-79"/>
              </a:rPr>
              <a:t>Wiere-Huanities</a:t>
            </a:r>
            <a:r>
              <a:rPr lang="en-GB" sz="2400" b="1" dirty="0" smtClean="0">
                <a:latin typeface="Aharoni" panose="02010803020104030203" pitchFamily="2" charset="-79"/>
                <a:cs typeface="Aharoni" panose="02010803020104030203" pitchFamily="2" charset="-79"/>
              </a:rPr>
              <a:t> Lead</a:t>
            </a:r>
            <a:endParaRPr lang="en-GB" sz="2400" b="1" dirty="0">
              <a:latin typeface="Aharoni" panose="02010803020104030203" pitchFamily="2" charset="-79"/>
              <a:cs typeface="Aharoni" panose="02010803020104030203" pitchFamily="2" charset="-79"/>
            </a:endParaRPr>
          </a:p>
          <a:p>
            <a:pPr algn="ctr"/>
            <a:r>
              <a:rPr lang="en-GB" sz="2400" b="1" dirty="0">
                <a:latin typeface="Aharoni" panose="02010803020104030203" pitchFamily="2" charset="-79"/>
                <a:cs typeface="Aharoni" panose="02010803020104030203" pitchFamily="2" charset="-79"/>
              </a:rPr>
              <a:t>Starting:  </a:t>
            </a:r>
            <a:endParaRPr lang="en-GB" sz="2400" b="1" dirty="0" smtClean="0">
              <a:latin typeface="Aharoni" panose="02010803020104030203" pitchFamily="2" charset="-79"/>
              <a:cs typeface="Aharoni" panose="02010803020104030203" pitchFamily="2" charset="-79"/>
            </a:endParaRPr>
          </a:p>
          <a:p>
            <a:pPr algn="ctr"/>
            <a:r>
              <a:rPr lang="en-GB" sz="2400" b="1" dirty="0" smtClean="0">
                <a:latin typeface="Aharoni" panose="02010803020104030203" pitchFamily="2" charset="-79"/>
                <a:cs typeface="Aharoni" panose="02010803020104030203" pitchFamily="2" charset="-79"/>
              </a:rPr>
              <a:t>Week </a:t>
            </a:r>
            <a:r>
              <a:rPr lang="en-GB" sz="2400" b="1" dirty="0">
                <a:latin typeface="Aharoni" panose="02010803020104030203" pitchFamily="2" charset="-79"/>
                <a:cs typeface="Aharoni" panose="02010803020104030203" pitchFamily="2" charset="-79"/>
              </a:rPr>
              <a:t>beginning 7</a:t>
            </a:r>
            <a:r>
              <a:rPr lang="en-GB" sz="2400" b="1" baseline="30000" dirty="0">
                <a:latin typeface="Aharoni" panose="02010803020104030203" pitchFamily="2" charset="-79"/>
                <a:cs typeface="Aharoni" panose="02010803020104030203" pitchFamily="2" charset="-79"/>
              </a:rPr>
              <a:t>th</a:t>
            </a:r>
            <a:r>
              <a:rPr lang="en-GB" sz="2400" b="1" dirty="0">
                <a:latin typeface="Aharoni" panose="02010803020104030203" pitchFamily="2" charset="-79"/>
                <a:cs typeface="Aharoni" panose="02010803020104030203" pitchFamily="2" charset="-79"/>
              </a:rPr>
              <a:t> </a:t>
            </a:r>
            <a:r>
              <a:rPr lang="en-GB" sz="2400" b="1" dirty="0" smtClean="0">
                <a:latin typeface="Aharoni" panose="02010803020104030203" pitchFamily="2" charset="-79"/>
                <a:cs typeface="Aharoni" panose="02010803020104030203" pitchFamily="2" charset="-79"/>
              </a:rPr>
              <a:t>September 2020</a:t>
            </a:r>
            <a:endParaRPr lang="en-US" sz="5400" b="1" dirty="0">
              <a:latin typeface="Aharoni" panose="02010803020104030203" pitchFamily="2" charset="-79"/>
              <a:cs typeface="Aharoni" panose="02010803020104030203" pitchFamily="2" charset="-79"/>
            </a:endParaRPr>
          </a:p>
        </p:txBody>
      </p:sp>
      <p:pic>
        <p:nvPicPr>
          <p:cNvPr id="5124" name="Picture 4" descr="Bundle covid19 set icons Royalty Free Vector Image">
            <a:extLst>
              <a:ext uri="{FF2B5EF4-FFF2-40B4-BE49-F238E27FC236}">
                <a16:creationId xmlns:a16="http://schemas.microsoft.com/office/drawing/2014/main" xmlns="" id="{9AAAA44F-3C13-4CA3-ADD8-4B32FE40C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9" t="8000" r="5670" b="17436"/>
          <a:stretch/>
        </p:blipFill>
        <p:spPr bwMode="auto">
          <a:xfrm>
            <a:off x="4668715" y="3987232"/>
            <a:ext cx="5024804" cy="27619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2A4A7DF0-EBD9-4734-8A65-2A85C882C0D1}"/>
              </a:ext>
            </a:extLst>
          </p:cNvPr>
          <p:cNvSpPr>
            <a:spLocks noGrp="1"/>
          </p:cNvSpPr>
          <p:nvPr>
            <p:ph sz="half" idx="2"/>
          </p:nvPr>
        </p:nvSpPr>
        <p:spPr>
          <a:xfrm>
            <a:off x="5047129" y="1443318"/>
            <a:ext cx="6885817" cy="2586283"/>
          </a:xfrm>
          <a:solidFill>
            <a:schemeClr val="accent2">
              <a:lumMod val="60000"/>
              <a:lumOff val="40000"/>
            </a:schemeClr>
          </a:solidFill>
        </p:spPr>
        <p:txBody>
          <a:bodyPr>
            <a:normAutofit lnSpcReduction="10000"/>
          </a:bodyPr>
          <a:lstStyle/>
          <a:p>
            <a:pPr>
              <a:buFont typeface="Wingdings" panose="05000000000000000000" pitchFamily="2" charset="2"/>
              <a:buChar char="Ø"/>
            </a:pPr>
            <a:r>
              <a:rPr lang="en-US" dirty="0">
                <a:solidFill>
                  <a:srgbClr val="002060"/>
                </a:solidFill>
                <a:latin typeface="Georgia Pro Black" panose="02040A02050405020203" pitchFamily="18" charset="0"/>
              </a:rPr>
              <a:t>Performances via Zoom</a:t>
            </a:r>
          </a:p>
          <a:p>
            <a:pPr>
              <a:buFont typeface="Wingdings" panose="05000000000000000000" pitchFamily="2" charset="2"/>
              <a:buChar char="Ø"/>
            </a:pPr>
            <a:r>
              <a:rPr lang="en-US" dirty="0">
                <a:solidFill>
                  <a:srgbClr val="002060"/>
                </a:solidFill>
                <a:latin typeface="Georgia Pro Black" panose="02040A02050405020203" pitchFamily="18" charset="0"/>
              </a:rPr>
              <a:t>Livestream  for parents</a:t>
            </a:r>
          </a:p>
          <a:p>
            <a:pPr>
              <a:buFont typeface="Wingdings" panose="05000000000000000000" pitchFamily="2" charset="2"/>
              <a:buChar char="Ø"/>
            </a:pPr>
            <a:r>
              <a:rPr lang="en-US" dirty="0">
                <a:solidFill>
                  <a:srgbClr val="002060"/>
                </a:solidFill>
                <a:latin typeface="Georgia Pro Black" panose="02040A02050405020203" pitchFamily="18" charset="0"/>
              </a:rPr>
              <a:t>Assemblies via Zoom</a:t>
            </a:r>
          </a:p>
          <a:p>
            <a:pPr>
              <a:buFont typeface="Wingdings" panose="05000000000000000000" pitchFamily="2" charset="2"/>
              <a:buChar char="Ø"/>
            </a:pPr>
            <a:r>
              <a:rPr lang="en-US" dirty="0" err="1">
                <a:solidFill>
                  <a:srgbClr val="002060"/>
                </a:solidFill>
                <a:latin typeface="Georgia Pro Black" panose="02040A02050405020203" pitchFamily="18" charset="0"/>
              </a:rPr>
              <a:t>Tik</a:t>
            </a:r>
            <a:r>
              <a:rPr lang="en-US" dirty="0">
                <a:solidFill>
                  <a:srgbClr val="002060"/>
                </a:solidFill>
                <a:latin typeface="Georgia Pro Black" panose="02040A02050405020203" pitchFamily="18" charset="0"/>
              </a:rPr>
              <a:t> – </a:t>
            </a:r>
            <a:r>
              <a:rPr lang="en-US" dirty="0" err="1">
                <a:solidFill>
                  <a:srgbClr val="002060"/>
                </a:solidFill>
                <a:latin typeface="Georgia Pro Black" panose="02040A02050405020203" pitchFamily="18" charset="0"/>
              </a:rPr>
              <a:t>Tok</a:t>
            </a:r>
            <a:r>
              <a:rPr lang="en-US" dirty="0">
                <a:solidFill>
                  <a:srgbClr val="002060"/>
                </a:solidFill>
                <a:latin typeface="Georgia Pro Black" panose="02040A02050405020203" pitchFamily="18" charset="0"/>
              </a:rPr>
              <a:t> </a:t>
            </a:r>
            <a:r>
              <a:rPr lang="en-US" dirty="0" smtClean="0">
                <a:solidFill>
                  <a:srgbClr val="002060"/>
                </a:solidFill>
                <a:latin typeface="Georgia Pro Black" panose="02040A02050405020203" pitchFamily="18" charset="0"/>
              </a:rPr>
              <a:t>performances by staff and children</a:t>
            </a:r>
            <a:endParaRPr lang="en-US" dirty="0">
              <a:solidFill>
                <a:srgbClr val="002060"/>
              </a:solidFill>
              <a:latin typeface="Georgia Pro Black" panose="02040A02050405020203" pitchFamily="18" charset="0"/>
            </a:endParaRPr>
          </a:p>
          <a:p>
            <a:pPr>
              <a:buFont typeface="Wingdings" panose="05000000000000000000" pitchFamily="2" charset="2"/>
              <a:buChar char="Ø"/>
            </a:pPr>
            <a:r>
              <a:rPr lang="en-US" dirty="0">
                <a:solidFill>
                  <a:srgbClr val="002060"/>
                </a:solidFill>
                <a:latin typeface="Georgia Pro Black" panose="02040A02050405020203" pitchFamily="18" charset="0"/>
              </a:rPr>
              <a:t>Fashion show, poetry, drama, dance, </a:t>
            </a:r>
            <a:r>
              <a:rPr lang="en-US" dirty="0" smtClean="0">
                <a:solidFill>
                  <a:srgbClr val="002060"/>
                </a:solidFill>
                <a:latin typeface="Georgia Pro Black" panose="02040A02050405020203" pitchFamily="18" charset="0"/>
              </a:rPr>
              <a:t>Art </a:t>
            </a:r>
            <a:r>
              <a:rPr lang="en-US" dirty="0">
                <a:solidFill>
                  <a:srgbClr val="002060"/>
                </a:solidFill>
                <a:latin typeface="Georgia Pro Black" panose="02040A02050405020203" pitchFamily="18" charset="0"/>
              </a:rPr>
              <a:t>&amp; </a:t>
            </a:r>
            <a:r>
              <a:rPr lang="en-US" dirty="0" smtClean="0">
                <a:solidFill>
                  <a:srgbClr val="002060"/>
                </a:solidFill>
                <a:latin typeface="Georgia Pro Black" panose="02040A02050405020203" pitchFamily="18" charset="0"/>
              </a:rPr>
              <a:t>DT, Cookery and Baking </a:t>
            </a:r>
            <a:endParaRPr lang="en-US" dirty="0">
              <a:solidFill>
                <a:srgbClr val="002060"/>
              </a:solidFill>
              <a:latin typeface="Georgia Pro Black" panose="02040A02050405020203" pitchFamily="18" charset="0"/>
            </a:endParaRPr>
          </a:p>
          <a:p>
            <a:endParaRPr lang="en-GB" dirty="0"/>
          </a:p>
        </p:txBody>
      </p:sp>
      <p:pic>
        <p:nvPicPr>
          <p:cNvPr id="5122" name="Picture 2">
            <a:extLst>
              <a:ext uri="{FF2B5EF4-FFF2-40B4-BE49-F238E27FC236}">
                <a16:creationId xmlns:a16="http://schemas.microsoft.com/office/drawing/2014/main" xmlns="" id="{D8BA5E78-113E-462E-B973-731A302C9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24" y="3925765"/>
            <a:ext cx="2170821" cy="2761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6188" y="1565514"/>
            <a:ext cx="2178424" cy="584775"/>
          </a:xfrm>
          <a:prstGeom prst="rect">
            <a:avLst/>
          </a:prstGeom>
          <a:solidFill>
            <a:schemeClr val="accent2">
              <a:lumMod val="60000"/>
              <a:lumOff val="40000"/>
            </a:schemeClr>
          </a:solidFill>
        </p:spPr>
        <p:txBody>
          <a:bodyPr wrap="square">
            <a:spAutoFit/>
          </a:bodyPr>
          <a:lstStyle/>
          <a:p>
            <a:r>
              <a:rPr lang="en-US" sz="3200" dirty="0"/>
              <a:t>THEME:</a:t>
            </a:r>
            <a:endParaRPr lang="en-GB" sz="3200" dirty="0"/>
          </a:p>
        </p:txBody>
      </p:sp>
    </p:spTree>
    <p:extLst>
      <p:ext uri="{BB962C8B-B14F-4D97-AF65-F5344CB8AC3E}">
        <p14:creationId xmlns:p14="http://schemas.microsoft.com/office/powerpoint/2010/main" val="2758643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2D5DCE-1DEC-4F48-89D4-64F0B5049AAF}"/>
              </a:ext>
            </a:extLst>
          </p:cNvPr>
          <p:cNvPicPr>
            <a:picLocks noChangeAspect="1"/>
          </p:cNvPicPr>
          <p:nvPr/>
        </p:nvPicPr>
        <p:blipFill>
          <a:blip r:embed="rId2"/>
          <a:stretch>
            <a:fillRect/>
          </a:stretch>
        </p:blipFill>
        <p:spPr>
          <a:xfrm>
            <a:off x="316522" y="123093"/>
            <a:ext cx="11750919" cy="6704134"/>
          </a:xfrm>
          <a:prstGeom prst="rect">
            <a:avLst/>
          </a:prstGeom>
        </p:spPr>
      </p:pic>
      <p:sp>
        <p:nvSpPr>
          <p:cNvPr id="4" name="Rectangle 3">
            <a:extLst>
              <a:ext uri="{FF2B5EF4-FFF2-40B4-BE49-F238E27FC236}">
                <a16:creationId xmlns:a16="http://schemas.microsoft.com/office/drawing/2014/main" xmlns="" id="{59AE59FB-C158-43E6-9719-6DC1B7E1984D}"/>
              </a:ext>
            </a:extLst>
          </p:cNvPr>
          <p:cNvSpPr/>
          <p:nvPr/>
        </p:nvSpPr>
        <p:spPr>
          <a:xfrm>
            <a:off x="316523" y="382396"/>
            <a:ext cx="11633430" cy="6001643"/>
          </a:xfrm>
          <a:prstGeom prst="rect">
            <a:avLst/>
          </a:prstGeom>
          <a:noFill/>
        </p:spPr>
        <p:txBody>
          <a:bodyPr wrap="squar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Determined, </a:t>
            </a:r>
            <a:r>
              <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rPr>
              <a:t>Limitless and </a:t>
            </a: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Resilient: </a:t>
            </a:r>
            <a:endPar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Learn… Grow… Glow! </a:t>
            </a:r>
            <a:endParaRPr lang="en-GB"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p:txBody>
      </p:sp>
    </p:spTree>
    <p:extLst>
      <p:ext uri="{BB962C8B-B14F-4D97-AF65-F5344CB8AC3E}">
        <p14:creationId xmlns:p14="http://schemas.microsoft.com/office/powerpoint/2010/main" val="244586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7D2996-301D-4AE4-BFF0-5E0057362B27}"/>
              </a:ext>
            </a:extLst>
          </p:cNvPr>
          <p:cNvSpPr txBox="1"/>
          <p:nvPr/>
        </p:nvSpPr>
        <p:spPr>
          <a:xfrm>
            <a:off x="-161364" y="0"/>
            <a:ext cx="12353364" cy="9382056"/>
          </a:xfrm>
          <a:prstGeom prst="rect">
            <a:avLst/>
          </a:prstGeom>
          <a:solidFill>
            <a:schemeClr val="accent3">
              <a:lumMod val="40000"/>
              <a:lumOff val="60000"/>
            </a:schemeClr>
          </a:solidFill>
        </p:spPr>
        <p:txBody>
          <a:bodyPr wrap="square">
            <a:spAutoFit/>
          </a:bodyPr>
          <a:lstStyle/>
          <a:p>
            <a:pPr>
              <a:lnSpc>
                <a:spcPct val="115000"/>
              </a:lnSpc>
              <a:spcAft>
                <a:spcPts val="1000"/>
              </a:spcAft>
            </a:pP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Philosophy</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‘Mentally </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Healthy and Well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Staff </a:t>
            </a: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and Children Make A Happy &amp; Thriving School’</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550" b="1" i="1" dirty="0" smtClean="0">
                <a:effectLst/>
                <a:latin typeface="Times New Roman" panose="02020603050405020304" pitchFamily="18" charset="0"/>
                <a:ea typeface="Calibri" panose="020F0502020204030204" pitchFamily="34" charset="0"/>
                <a:cs typeface="Times New Roman" panose="02020603050405020304" pitchFamily="18" charset="0"/>
              </a:rPr>
              <a:t>‘Being </a:t>
            </a:r>
            <a:r>
              <a:rPr lang="en-GB" sz="1550" b="1" i="1" dirty="0" smtClean="0">
                <a:effectLst/>
                <a:ea typeface="Calibri" panose="020F0502020204030204" pitchFamily="34" charset="0"/>
                <a:cs typeface="Times New Roman" panose="02020603050405020304" pitchFamily="18" charset="0"/>
              </a:rPr>
              <a:t>Mentally Healthy supports a </a:t>
            </a:r>
            <a:r>
              <a:rPr lang="en-GB" sz="1550" b="1" i="1" dirty="0">
                <a:effectLst/>
                <a:ea typeface="Calibri" panose="020F0502020204030204" pitchFamily="34" charset="0"/>
                <a:cs typeface="Times New Roman" panose="02020603050405020304" pitchFamily="18" charset="0"/>
              </a:rPr>
              <a:t>state </a:t>
            </a:r>
            <a:r>
              <a:rPr lang="en-GB" sz="1550" b="1" i="1" dirty="0" smtClean="0">
                <a:effectLst/>
                <a:ea typeface="Calibri" panose="020F0502020204030204" pitchFamily="34" charset="0"/>
                <a:cs typeface="Times New Roman" panose="02020603050405020304" pitchFamily="18" charset="0"/>
              </a:rPr>
              <a:t>of being well in </a:t>
            </a:r>
            <a:r>
              <a:rPr lang="en-GB" sz="1550" b="1" i="1" dirty="0" smtClean="0">
                <a:solidFill>
                  <a:srgbClr val="FF0000"/>
                </a:solidFill>
                <a:effectLst/>
                <a:ea typeface="Calibri" panose="020F0502020204030204" pitchFamily="34" charset="0"/>
                <a:cs typeface="Times New Roman" panose="02020603050405020304" pitchFamily="18" charset="0"/>
              </a:rPr>
              <a:t>B</a:t>
            </a:r>
            <a:r>
              <a:rPr lang="en-GB" sz="1550" b="1" i="1" dirty="0" smtClean="0">
                <a:effectLst/>
                <a:ea typeface="Calibri" panose="020F0502020204030204" pitchFamily="34" charset="0"/>
                <a:cs typeface="Times New Roman" panose="02020603050405020304" pitchFamily="18" charset="0"/>
              </a:rPr>
              <a:t>ody, </a:t>
            </a:r>
            <a:r>
              <a:rPr lang="en-GB" sz="1550" b="1" i="1" dirty="0" smtClean="0">
                <a:solidFill>
                  <a:srgbClr val="FF0000"/>
                </a:solidFill>
                <a:effectLst/>
                <a:ea typeface="Calibri" panose="020F0502020204030204" pitchFamily="34" charset="0"/>
                <a:cs typeface="Times New Roman" panose="02020603050405020304" pitchFamily="18" charset="0"/>
              </a:rPr>
              <a:t>M</a:t>
            </a:r>
            <a:r>
              <a:rPr lang="en-GB" sz="1550" b="1" i="1" dirty="0" smtClean="0">
                <a:effectLst/>
                <a:ea typeface="Calibri" panose="020F0502020204030204" pitchFamily="34" charset="0"/>
                <a:cs typeface="Times New Roman" panose="02020603050405020304" pitchFamily="18" charset="0"/>
              </a:rPr>
              <a:t>ind and </a:t>
            </a:r>
            <a:r>
              <a:rPr lang="en-GB" sz="1550" b="1" i="1" dirty="0" smtClean="0">
                <a:solidFill>
                  <a:srgbClr val="FF0000"/>
                </a:solidFill>
                <a:effectLst/>
                <a:ea typeface="Calibri" panose="020F0502020204030204" pitchFamily="34" charset="0"/>
                <a:cs typeface="Times New Roman" panose="02020603050405020304" pitchFamily="18" charset="0"/>
              </a:rPr>
              <a:t>S</a:t>
            </a:r>
            <a:r>
              <a:rPr lang="en-GB" sz="1550" b="1" i="1" dirty="0" smtClean="0">
                <a:effectLst/>
                <a:ea typeface="Calibri" panose="020F0502020204030204" pitchFamily="34" charset="0"/>
                <a:cs typeface="Times New Roman" panose="02020603050405020304" pitchFamily="18" charset="0"/>
              </a:rPr>
              <a:t>pirit. The Mentally Healthy, work consciously to realise their own potential and have the capacity to cope effectively </a:t>
            </a:r>
            <a:r>
              <a:rPr lang="en-GB" sz="1550" b="1" i="1" dirty="0">
                <a:effectLst/>
                <a:ea typeface="Calibri" panose="020F0502020204030204" pitchFamily="34" charset="0"/>
                <a:cs typeface="Times New Roman" panose="02020603050405020304" pitchFamily="18" charset="0"/>
              </a:rPr>
              <a:t>with the </a:t>
            </a:r>
            <a:r>
              <a:rPr lang="en-GB" sz="1550" b="1" i="1" dirty="0" smtClean="0">
                <a:effectLst/>
                <a:ea typeface="Calibri" panose="020F0502020204030204" pitchFamily="34" charset="0"/>
                <a:cs typeface="Times New Roman" panose="02020603050405020304" pitchFamily="18" charset="0"/>
              </a:rPr>
              <a:t>existential crises of life. They seek needed support to be restored  to full productivity when needed </a:t>
            </a:r>
            <a:r>
              <a:rPr lang="en-GB" sz="1550" b="1" i="1" dirty="0">
                <a:effectLst/>
                <a:ea typeface="Calibri" panose="020F0502020204030204" pitchFamily="34" charset="0"/>
                <a:cs typeface="Times New Roman" panose="02020603050405020304" pitchFamily="18" charset="0"/>
              </a:rPr>
              <a:t>and </a:t>
            </a:r>
            <a:r>
              <a:rPr lang="en-GB" sz="1550" b="1" i="1" dirty="0" smtClean="0">
                <a:effectLst/>
                <a:ea typeface="Calibri" panose="020F0502020204030204" pitchFamily="34" charset="0"/>
                <a:cs typeface="Times New Roman" panose="02020603050405020304" pitchFamily="18" charset="0"/>
              </a:rPr>
              <a:t>are </a:t>
            </a:r>
            <a:r>
              <a:rPr lang="en-GB" sz="1550" b="1" i="1" dirty="0">
                <a:effectLst/>
                <a:ea typeface="Calibri" panose="020F0502020204030204" pitchFamily="34" charset="0"/>
                <a:cs typeface="Times New Roman" panose="02020603050405020304" pitchFamily="18" charset="0"/>
              </a:rPr>
              <a:t>able to make </a:t>
            </a:r>
            <a:r>
              <a:rPr lang="en-GB" sz="1550" b="1" i="1" dirty="0" smtClean="0">
                <a:effectLst/>
                <a:ea typeface="Calibri" panose="020F0502020204030204" pitchFamily="34" charset="0"/>
                <a:cs typeface="Times New Roman" panose="02020603050405020304" pitchFamily="18" charset="0"/>
              </a:rPr>
              <a:t>purposeful contributions to support others. Good Mental Health </a:t>
            </a:r>
            <a:r>
              <a:rPr lang="en-GB" sz="1550" b="1" i="1" dirty="0">
                <a:effectLst/>
                <a:ea typeface="Calibri" panose="020F0502020204030204" pitchFamily="34" charset="0"/>
                <a:cs typeface="Times New Roman" panose="02020603050405020304" pitchFamily="18" charset="0"/>
              </a:rPr>
              <a:t>includes </a:t>
            </a:r>
            <a:r>
              <a:rPr lang="en-GB" sz="1550" b="1" i="1" dirty="0" smtClean="0">
                <a:effectLst/>
                <a:ea typeface="Calibri" panose="020F0502020204030204" pitchFamily="34" charset="0"/>
                <a:cs typeface="Times New Roman" panose="02020603050405020304" pitchFamily="18" charset="0"/>
              </a:rPr>
              <a:t>emotional</a:t>
            </a:r>
            <a:r>
              <a:rPr lang="en-GB" sz="1550" b="1" i="1" dirty="0">
                <a:effectLst/>
                <a:ea typeface="Calibri" panose="020F0502020204030204" pitchFamily="34" charset="0"/>
                <a:cs typeface="Times New Roman" panose="02020603050405020304" pitchFamily="18" charset="0"/>
              </a:rPr>
              <a:t>, </a:t>
            </a:r>
            <a:r>
              <a:rPr lang="en-GB" sz="1550" b="1" i="1" dirty="0" smtClean="0">
                <a:effectLst/>
                <a:ea typeface="Calibri" panose="020F0502020204030204" pitchFamily="34" charset="0"/>
                <a:cs typeface="Times New Roman" panose="02020603050405020304" pitchFamily="18" charset="0"/>
              </a:rPr>
              <a:t>psychological, physical </a:t>
            </a:r>
            <a:r>
              <a:rPr lang="en-GB" sz="1550" b="1" i="1" dirty="0">
                <a:effectLst/>
                <a:ea typeface="Calibri" panose="020F0502020204030204" pitchFamily="34" charset="0"/>
                <a:cs typeface="Times New Roman" panose="02020603050405020304" pitchFamily="18" charset="0"/>
              </a:rPr>
              <a:t>and social wellbeing. It affects how we think, feel and act</a:t>
            </a:r>
            <a:r>
              <a:rPr lang="en-GB" sz="1550" b="1" i="1" dirty="0" smtClean="0">
                <a:effectLst/>
                <a:ea typeface="Calibri" panose="020F0502020204030204" pitchFamily="34" charset="0"/>
                <a:cs typeface="Times New Roman" panose="02020603050405020304" pitchFamily="18" charset="0"/>
              </a:rPr>
              <a:t>. Those who are mentally healthy know that they cannot effectively support others if they are in need of support themselves ’ </a:t>
            </a:r>
            <a:r>
              <a:rPr lang="en-GB" sz="1550" b="1" i="1" dirty="0">
                <a:effectLst/>
                <a:ea typeface="Calibri" panose="020F0502020204030204" pitchFamily="34" charset="0"/>
                <a:cs typeface="Times New Roman" panose="02020603050405020304" pitchFamily="18" charset="0"/>
              </a:rPr>
              <a:t>(</a:t>
            </a:r>
            <a:r>
              <a:rPr lang="en-GB" sz="1550" b="1" i="1" dirty="0" smtClean="0">
                <a:effectLst/>
                <a:ea typeface="Calibri" panose="020F0502020204030204" pitchFamily="34" charset="0"/>
                <a:cs typeface="Times New Roman" panose="02020603050405020304" pitchFamily="18" charset="0"/>
              </a:rPr>
              <a:t>WHO 2020)</a:t>
            </a:r>
          </a:p>
          <a:p>
            <a:pPr>
              <a:lnSpc>
                <a:spcPct val="115000"/>
              </a:lnSpc>
              <a:spcAft>
                <a:spcPts val="1000"/>
              </a:spcAft>
            </a:pPr>
            <a:r>
              <a:rPr lang="en-GB" sz="4400" b="1" dirty="0" smtClean="0">
                <a:solidFill>
                  <a:srgbClr val="FF0000"/>
                </a:solidFill>
                <a:effectLst/>
                <a:ea typeface="Calibri" panose="020F0502020204030204" pitchFamily="34" charset="0"/>
                <a:cs typeface="Times New Roman" panose="02020603050405020304" pitchFamily="18" charset="0"/>
              </a:rPr>
              <a:t>Intent:</a:t>
            </a:r>
            <a:endParaRPr lang="en-GB" sz="4400" b="1" dirty="0">
              <a:solidFill>
                <a:srgbClr val="FF0000"/>
              </a:solidFill>
              <a:effectLst/>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 restored to again being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 and successful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life-long learners and practitioners respectively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Re-new and re-establish their faith in God, themselves, their peers and colleagues- sustaining healthy relationships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Deal with and resolve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conflicts that may arise (in this time of challenge)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effectively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fairly</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Become problem solvers and not problem makers-taking a solutions approach to all situations for the benefit of all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Better manage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strong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feelings that may arise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such as frustration, anger, loss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anxiety using strategies shared</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 better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able to promote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 calm</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positive and optimistic school environment promoting achievement of common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goals </a:t>
            </a:r>
            <a:endParaRPr lang="en-GB" sz="1400" dirty="0" smtClean="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Recover from setbacks and persist in the face of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difficulties with resilience and unwavering faith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Both work hard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enjoy a good sense of fellowship as children and adults in an atmosphere that is safe and healthy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Return to having a healthy sense of Competitiveness- to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win and lose with dignity and respect for other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competitors</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Recognise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their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rights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but being ever conscious of the attendant responsibilities and accountability linked to each</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Understand and value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sanctity of their own lives and that of others and the importance of securing the safety of all</a:t>
            </a: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161364" y="2321859"/>
            <a:ext cx="12281646" cy="5262284"/>
          </a:xfrm>
        </p:spPr>
        <p:txBody>
          <a:bodyPr/>
          <a:lstStyle/>
          <a:p>
            <a:r>
              <a:rPr lang="en-GB" dirty="0" smtClean="0">
                <a:solidFill>
                  <a:schemeClr val="accent2">
                    <a:lumMod val="75000"/>
                  </a:schemeClr>
                </a:solidFill>
                <a:latin typeface="Arial Black" panose="020B0A04020102020204" pitchFamily="34" charset="0"/>
              </a:rPr>
              <a:t>Through Our Recovery Curriculum At St Antony’s We Want Children And Staff To Be Restored To Sound Mental Health and Well-Being So They Are Able To:</a:t>
            </a:r>
            <a:endParaRPr lang="en-GB" dirty="0">
              <a:solidFill>
                <a:schemeClr val="accent2">
                  <a:lumMod val="75000"/>
                </a:schemeClr>
              </a:solidFill>
              <a:latin typeface="Arial Black" panose="020B0A04020102020204" pitchFamily="34" charset="0"/>
            </a:endParaRPr>
          </a:p>
        </p:txBody>
      </p:sp>
      <p:pic>
        <p:nvPicPr>
          <p:cNvPr id="5" name="Picture 4">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706" y="1341344"/>
            <a:ext cx="624728" cy="675715"/>
          </a:xfrm>
          <a:prstGeom prst="rect">
            <a:avLst/>
          </a:prstGeom>
          <a:noFill/>
          <a:ln>
            <a:noFill/>
          </a:ln>
        </p:spPr>
      </p:pic>
    </p:spTree>
    <p:extLst>
      <p:ext uri="{BB962C8B-B14F-4D97-AF65-F5344CB8AC3E}">
        <p14:creationId xmlns:p14="http://schemas.microsoft.com/office/powerpoint/2010/main" val="333897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8" y="107576"/>
            <a:ext cx="11914093" cy="681318"/>
          </a:xfrm>
          <a:solidFill>
            <a:srgbClr val="92D050"/>
          </a:solidFill>
        </p:spPr>
        <p:txBody>
          <a:bodyPr>
            <a:normAutofit/>
          </a:bodyPr>
          <a:lstStyle/>
          <a:p>
            <a:r>
              <a:rPr lang="en-GB" sz="32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IMPLEMENTATION</a:t>
            </a:r>
            <a:r>
              <a:rPr lang="en-GB" sz="18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 y="788894"/>
            <a:ext cx="12012705" cy="6069105"/>
          </a:xfrm>
          <a:solidFill>
            <a:schemeClr val="accent3">
              <a:lumMod val="60000"/>
              <a:lumOff val="40000"/>
            </a:schemeClr>
          </a:solidFill>
        </p:spPr>
        <p:txBody>
          <a:bodyPr>
            <a:normAutofit fontScale="85000" lnSpcReduction="20000"/>
          </a:bodyPr>
          <a:lstStyle/>
          <a:p>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aking </a:t>
            </a:r>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 Whole School </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Approach</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p>
          <a:p>
            <a:r>
              <a:rPr lang="en-GB" sz="2400" dirty="0" smtClean="0">
                <a:latin typeface="Arial" panose="020B0604020202020204" pitchFamily="34" charset="0"/>
                <a:ea typeface="Calibri" panose="020F0502020204030204" pitchFamily="34" charset="0"/>
                <a:cs typeface="Arial" panose="020B0604020202020204" pitchFamily="34" charset="0"/>
              </a:rPr>
              <a:t>Ensuring </a:t>
            </a:r>
            <a:r>
              <a:rPr lang="en-GB" sz="2400" dirty="0">
                <a:latin typeface="Arial" panose="020B0604020202020204" pitchFamily="34" charset="0"/>
                <a:ea typeface="Calibri" panose="020F0502020204030204" pitchFamily="34" charset="0"/>
                <a:cs typeface="Arial" panose="020B0604020202020204" pitchFamily="34" charset="0"/>
              </a:rPr>
              <a:t>effective practice and provision </a:t>
            </a:r>
            <a:r>
              <a:rPr lang="en-GB" sz="2400" dirty="0" smtClean="0">
                <a:latin typeface="Arial" panose="020B0604020202020204" pitchFamily="34" charset="0"/>
                <a:ea typeface="Calibri" panose="020F0502020204030204" pitchFamily="34" charset="0"/>
                <a:cs typeface="Arial" panose="020B0604020202020204" pitchFamily="34" charset="0"/>
              </a:rPr>
              <a:t>is </a:t>
            </a:r>
            <a:r>
              <a:rPr lang="en-GB" sz="2400" dirty="0">
                <a:latin typeface="Arial" panose="020B0604020202020204" pitchFamily="34" charset="0"/>
                <a:ea typeface="Calibri" panose="020F0502020204030204" pitchFamily="34" charset="0"/>
                <a:cs typeface="Arial" panose="020B0604020202020204" pitchFamily="34" charset="0"/>
              </a:rPr>
              <a:t>in place that </a:t>
            </a:r>
            <a:r>
              <a:rPr lang="en-GB" sz="2400" dirty="0" smtClean="0">
                <a:latin typeface="Arial" panose="020B0604020202020204" pitchFamily="34" charset="0"/>
                <a:ea typeface="Calibri" panose="020F0502020204030204" pitchFamily="34" charset="0"/>
                <a:cs typeface="Arial" panose="020B0604020202020204" pitchFamily="34" charset="0"/>
              </a:rPr>
              <a:t>promotes and supports </a:t>
            </a:r>
            <a:r>
              <a:rPr lang="en-GB" sz="2400" dirty="0">
                <a:latin typeface="Arial" panose="020B0604020202020204" pitchFamily="34" charset="0"/>
                <a:ea typeface="Calibri" panose="020F0502020204030204" pitchFamily="34" charset="0"/>
                <a:cs typeface="Arial" panose="020B0604020202020204" pitchFamily="34" charset="0"/>
              </a:rPr>
              <a:t>the emotional wellbeing and mental health of both staff and pupils. This </a:t>
            </a:r>
            <a:r>
              <a:rPr lang="en-GB" sz="2400" dirty="0" smtClean="0">
                <a:latin typeface="Arial" panose="020B0604020202020204" pitchFamily="34" charset="0"/>
                <a:ea typeface="Calibri" panose="020F0502020204030204" pitchFamily="34" charset="0"/>
                <a:cs typeface="Arial" panose="020B0604020202020204" pitchFamily="34" charset="0"/>
              </a:rPr>
              <a:t>will be </a:t>
            </a:r>
            <a:r>
              <a:rPr lang="en-GB" sz="2400" dirty="0">
                <a:latin typeface="Arial" panose="020B0604020202020204" pitchFamily="34" charset="0"/>
                <a:ea typeface="Calibri" panose="020F0502020204030204" pitchFamily="34" charset="0"/>
                <a:cs typeface="Arial" panose="020B0604020202020204" pitchFamily="34" charset="0"/>
              </a:rPr>
              <a:t>achieved by</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smtClean="0">
                <a:latin typeface="Arial" panose="020B0604020202020204" pitchFamily="34" charset="0"/>
                <a:ea typeface="Calibri" panose="020F0502020204030204" pitchFamily="34" charset="0"/>
                <a:cs typeface="Arial" panose="020B0604020202020204" pitchFamily="34" charset="0"/>
              </a:rPr>
              <a:t>Ensuring our </a:t>
            </a:r>
            <a:r>
              <a:rPr lang="en-GB" sz="2400" dirty="0">
                <a:latin typeface="Arial" panose="020B0604020202020204" pitchFamily="34" charset="0"/>
                <a:ea typeface="Calibri" panose="020F0502020204030204" pitchFamily="34" charset="0"/>
                <a:cs typeface="Arial" panose="020B0604020202020204" pitchFamily="34" charset="0"/>
              </a:rPr>
              <a:t>ethos, </a:t>
            </a:r>
            <a:r>
              <a:rPr lang="en-GB" sz="2400" dirty="0" smtClean="0">
                <a:latin typeface="Arial" panose="020B0604020202020204" pitchFamily="34" charset="0"/>
                <a:ea typeface="Calibri" panose="020F0502020204030204" pitchFamily="34" charset="0"/>
                <a:cs typeface="Arial" panose="020B0604020202020204" pitchFamily="34" charset="0"/>
              </a:rPr>
              <a:t>policies, procedures </a:t>
            </a:r>
            <a:r>
              <a:rPr lang="en-GB" sz="2400" dirty="0">
                <a:latin typeface="Arial" panose="020B0604020202020204" pitchFamily="34" charset="0"/>
                <a:ea typeface="Calibri" panose="020F0502020204030204" pitchFamily="34" charset="0"/>
                <a:cs typeface="Arial" panose="020B0604020202020204" pitchFamily="34" charset="0"/>
              </a:rPr>
              <a:t>and behaviours </a:t>
            </a:r>
            <a:r>
              <a:rPr lang="en-GB" sz="2400" dirty="0" smtClean="0">
                <a:latin typeface="Arial" panose="020B0604020202020204" pitchFamily="34" charset="0"/>
                <a:ea typeface="Calibri" panose="020F0502020204030204" pitchFamily="34" charset="0"/>
                <a:cs typeface="Arial" panose="020B0604020202020204" pitchFamily="34" charset="0"/>
              </a:rPr>
              <a:t>support </a:t>
            </a:r>
            <a:r>
              <a:rPr lang="en-GB" sz="2400" dirty="0">
                <a:latin typeface="Arial" panose="020B0604020202020204" pitchFamily="34" charset="0"/>
                <a:ea typeface="Calibri" panose="020F0502020204030204" pitchFamily="34" charset="0"/>
                <a:cs typeface="Arial" panose="020B0604020202020204" pitchFamily="34" charset="0"/>
              </a:rPr>
              <a:t>mental health and resilience </a:t>
            </a:r>
            <a:r>
              <a:rPr lang="en-GB" sz="2400" dirty="0" smtClean="0">
                <a:latin typeface="Arial" panose="020B0604020202020204" pitchFamily="34" charset="0"/>
                <a:ea typeface="Calibri" panose="020F0502020204030204" pitchFamily="34" charset="0"/>
                <a:cs typeface="Arial" panose="020B0604020202020204" pitchFamily="34" charset="0"/>
              </a:rPr>
              <a:t>– and is articulated in ways which </a:t>
            </a:r>
            <a:r>
              <a:rPr lang="en-GB" sz="2400" dirty="0">
                <a:latin typeface="Arial" panose="020B0604020202020204" pitchFamily="34" charset="0"/>
                <a:ea typeface="Calibri" panose="020F0502020204030204" pitchFamily="34" charset="0"/>
                <a:cs typeface="Arial" panose="020B0604020202020204" pitchFamily="34" charset="0"/>
              </a:rPr>
              <a:t>everyone understands.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to </a:t>
            </a:r>
            <a:r>
              <a:rPr lang="en-GB" sz="2400" dirty="0" smtClean="0">
                <a:latin typeface="Arial" panose="020B0604020202020204" pitchFamily="34" charset="0"/>
                <a:ea typeface="Calibri" panose="020F0502020204030204" pitchFamily="34" charset="0"/>
                <a:cs typeface="Arial" panose="020B0604020202020204" pitchFamily="34" charset="0"/>
              </a:rPr>
              <a:t>re-establish healthy social peer and collegiate relationships aimed at supporting </a:t>
            </a:r>
            <a:r>
              <a:rPr lang="en-GB" sz="2400" dirty="0">
                <a:latin typeface="Arial" panose="020B0604020202020204" pitchFamily="34" charset="0"/>
                <a:ea typeface="Calibri" panose="020F0502020204030204" pitchFamily="34" charset="0"/>
                <a:cs typeface="Arial" panose="020B0604020202020204" pitchFamily="34" charset="0"/>
              </a:rPr>
              <a:t>each </a:t>
            </a:r>
            <a:r>
              <a:rPr lang="en-GB" sz="2400" dirty="0" smtClean="0">
                <a:latin typeface="Arial" panose="020B0604020202020204" pitchFamily="34" charset="0"/>
                <a:ea typeface="Calibri" panose="020F0502020204030204" pitchFamily="34" charset="0"/>
                <a:cs typeface="Arial" panose="020B0604020202020204" pitchFamily="34" charset="0"/>
              </a:rPr>
              <a:t>others needs and ensuring all can access support </a:t>
            </a:r>
            <a:r>
              <a:rPr lang="en-GB" sz="2400" dirty="0">
                <a:latin typeface="Arial" panose="020B0604020202020204" pitchFamily="34" charset="0"/>
                <a:ea typeface="Calibri" panose="020F0502020204030204" pitchFamily="34" charset="0"/>
                <a:cs typeface="Arial" panose="020B0604020202020204" pitchFamily="34" charset="0"/>
              </a:rPr>
              <a:t>when they need it.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children </a:t>
            </a:r>
            <a:r>
              <a:rPr lang="en-GB" sz="2400" dirty="0" smtClean="0">
                <a:latin typeface="Arial" panose="020B0604020202020204" pitchFamily="34" charset="0"/>
                <a:ea typeface="Calibri" panose="020F0502020204030204" pitchFamily="34" charset="0"/>
                <a:cs typeface="Arial" panose="020B0604020202020204" pitchFamily="34" charset="0"/>
              </a:rPr>
              <a:t> and staff to be </a:t>
            </a:r>
            <a:r>
              <a:rPr lang="en-GB" sz="2400" dirty="0">
                <a:latin typeface="Arial" panose="020B0604020202020204" pitchFamily="34" charset="0"/>
                <a:ea typeface="Calibri" panose="020F0502020204030204" pitchFamily="34" charset="0"/>
                <a:cs typeface="Arial" panose="020B0604020202020204" pitchFamily="34" charset="0"/>
              </a:rPr>
              <a:t>resilient </a:t>
            </a:r>
            <a:r>
              <a:rPr lang="en-GB" sz="2400" dirty="0" smtClean="0">
                <a:latin typeface="Arial" panose="020B0604020202020204" pitchFamily="34" charset="0"/>
                <a:ea typeface="Calibri" panose="020F0502020204030204" pitchFamily="34" charset="0"/>
                <a:cs typeface="Arial" panose="020B0604020202020204" pitchFamily="34" charset="0"/>
              </a:rPr>
              <a:t>learners and practitioners using mentoring and coaching and the application of effective strategies to build self-confidence and self-esteem.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Teaching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social and emotional skills and </a:t>
            </a:r>
            <a:r>
              <a:rPr lang="en-GB" sz="2400" dirty="0" smtClean="0">
                <a:latin typeface="Arial" panose="020B0604020202020204" pitchFamily="34" charset="0"/>
                <a:ea typeface="Calibri" panose="020F0502020204030204" pitchFamily="34" charset="0"/>
                <a:cs typeface="Arial" panose="020B0604020202020204" pitchFamily="34" charset="0"/>
              </a:rPr>
              <a:t>raising </a:t>
            </a:r>
            <a:r>
              <a:rPr lang="en-GB" sz="2400" dirty="0">
                <a:latin typeface="Arial" panose="020B0604020202020204" pitchFamily="34" charset="0"/>
                <a:ea typeface="Calibri" panose="020F0502020204030204" pitchFamily="34" charset="0"/>
                <a:cs typeface="Arial" panose="020B0604020202020204" pitchFamily="34" charset="0"/>
              </a:rPr>
              <a:t>awareness of mental </a:t>
            </a:r>
            <a:r>
              <a:rPr lang="en-GB" sz="2400" dirty="0" smtClean="0">
                <a:latin typeface="Arial" panose="020B0604020202020204" pitchFamily="34" charset="0"/>
                <a:ea typeface="Calibri" panose="020F0502020204030204" pitchFamily="34" charset="0"/>
                <a:cs typeface="Arial" panose="020B0604020202020204" pitchFamily="34" charset="0"/>
              </a:rPr>
              <a:t>health and well-being approaches they can use and apply at school and at home. </a:t>
            </a:r>
          </a:p>
          <a:p>
            <a:r>
              <a:rPr lang="en-GB" sz="2400" dirty="0" smtClean="0">
                <a:latin typeface="Arial" panose="020B0604020202020204" pitchFamily="34" charset="0"/>
                <a:ea typeface="Calibri" panose="020F0502020204030204" pitchFamily="34" charset="0"/>
                <a:cs typeface="Arial" panose="020B0604020202020204" pitchFamily="34" charset="0"/>
              </a:rPr>
              <a:t>✓ Instituting early identification and help for children and staff </a:t>
            </a:r>
            <a:r>
              <a:rPr lang="en-GB" sz="2400" dirty="0">
                <a:latin typeface="Arial" panose="020B0604020202020204" pitchFamily="34" charset="0"/>
                <a:ea typeface="Calibri" panose="020F0502020204030204" pitchFamily="34" charset="0"/>
                <a:cs typeface="Arial" panose="020B0604020202020204" pitchFamily="34" charset="0"/>
              </a:rPr>
              <a:t>who </a:t>
            </a:r>
            <a:r>
              <a:rPr lang="en-GB" sz="2400" dirty="0" smtClean="0">
                <a:latin typeface="Arial" panose="020B0604020202020204" pitchFamily="34" charset="0"/>
                <a:ea typeface="Calibri" panose="020F0502020204030204" pitchFamily="34" charset="0"/>
                <a:cs typeface="Arial" panose="020B0604020202020204" pitchFamily="34" charset="0"/>
              </a:rPr>
              <a:t>have more profound </a:t>
            </a:r>
            <a:r>
              <a:rPr lang="en-GB" sz="2400" dirty="0">
                <a:latin typeface="Arial" panose="020B0604020202020204" pitchFamily="34" charset="0"/>
                <a:ea typeface="Calibri" panose="020F0502020204030204" pitchFamily="34" charset="0"/>
                <a:cs typeface="Arial" panose="020B0604020202020204" pitchFamily="34" charset="0"/>
              </a:rPr>
              <a:t>mental health </a:t>
            </a:r>
            <a:r>
              <a:rPr lang="en-GB" sz="2400" dirty="0" smtClean="0">
                <a:latin typeface="Arial" panose="020B0604020202020204" pitchFamily="34" charset="0"/>
                <a:ea typeface="Calibri" panose="020F0502020204030204" pitchFamily="34" charset="0"/>
                <a:cs typeface="Arial" panose="020B0604020202020204" pitchFamily="34" charset="0"/>
              </a:rPr>
              <a:t>needs and instituting planning and systems </a:t>
            </a:r>
            <a:r>
              <a:rPr lang="en-GB" sz="2400" dirty="0">
                <a:latin typeface="Arial" panose="020B0604020202020204" pitchFamily="34" charset="0"/>
                <a:ea typeface="Calibri" panose="020F0502020204030204" pitchFamily="34" charset="0"/>
                <a:cs typeface="Arial" panose="020B0604020202020204" pitchFamily="34" charset="0"/>
              </a:rPr>
              <a:t>to support their needs, </a:t>
            </a:r>
            <a:r>
              <a:rPr lang="en-GB" sz="2400" dirty="0" smtClean="0">
                <a:latin typeface="Arial" panose="020B0604020202020204" pitchFamily="34" charset="0"/>
                <a:ea typeface="Calibri" panose="020F0502020204030204" pitchFamily="34" charset="0"/>
                <a:cs typeface="Arial" panose="020B0604020202020204" pitchFamily="34" charset="0"/>
              </a:rPr>
              <a:t>inclusive of </a:t>
            </a:r>
            <a:r>
              <a:rPr lang="en-GB" sz="2400" dirty="0">
                <a:latin typeface="Arial" panose="020B0604020202020204" pitchFamily="34" charset="0"/>
                <a:ea typeface="Calibri" panose="020F0502020204030204" pitchFamily="34" charset="0"/>
                <a:cs typeface="Arial" panose="020B0604020202020204" pitchFamily="34" charset="0"/>
              </a:rPr>
              <a:t>working </a:t>
            </a:r>
            <a:r>
              <a:rPr lang="en-GB" sz="2400" dirty="0" smtClean="0">
                <a:latin typeface="Arial" panose="020B0604020202020204" pitchFamily="34" charset="0"/>
                <a:ea typeface="Calibri" panose="020F0502020204030204" pitchFamily="34" charset="0"/>
                <a:cs typeface="Arial" panose="020B0604020202020204" pitchFamily="34" charset="0"/>
              </a:rPr>
              <a:t>with our school therapist, CAHMS, CYPS, Education Phycologist and  other specialist </a:t>
            </a:r>
            <a:r>
              <a:rPr lang="en-GB" sz="2400" dirty="0">
                <a:latin typeface="Arial" panose="020B0604020202020204" pitchFamily="34" charset="0"/>
                <a:ea typeface="Calibri" panose="020F0502020204030204" pitchFamily="34" charset="0"/>
                <a:cs typeface="Arial" panose="020B0604020202020204" pitchFamily="34" charset="0"/>
              </a:rPr>
              <a:t>services</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Effectively working with parents and </a:t>
            </a:r>
            <a:r>
              <a:rPr lang="en-GB" sz="2400" dirty="0" smtClean="0">
                <a:latin typeface="Arial" panose="020B0604020202020204" pitchFamily="34" charset="0"/>
                <a:ea typeface="Calibri" panose="020F0502020204030204" pitchFamily="34" charset="0"/>
                <a:cs typeface="Arial" panose="020B0604020202020204" pitchFamily="34" charset="0"/>
              </a:rPr>
              <a:t>providing them with access to London Borough of Newham and Local Parish Pastoral Care Team and Diocesan Services available remotely and Hybrid.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Supporting and training staff to </a:t>
            </a:r>
            <a:r>
              <a:rPr lang="en-GB" sz="2400" dirty="0" smtClean="0">
                <a:latin typeface="Arial" panose="020B0604020202020204" pitchFamily="34" charset="0"/>
                <a:ea typeface="Calibri" panose="020F0502020204030204" pitchFamily="34" charset="0"/>
                <a:cs typeface="Arial" panose="020B0604020202020204" pitchFamily="34" charset="0"/>
              </a:rPr>
              <a:t>further develop their self-care </a:t>
            </a:r>
            <a:r>
              <a:rPr lang="en-GB" sz="2400" dirty="0">
                <a:latin typeface="Arial" panose="020B0604020202020204" pitchFamily="34" charset="0"/>
                <a:ea typeface="Calibri" panose="020F0502020204030204" pitchFamily="34" charset="0"/>
                <a:cs typeface="Arial" panose="020B0604020202020204" pitchFamily="34" charset="0"/>
              </a:rPr>
              <a:t>skills and own </a:t>
            </a:r>
            <a:r>
              <a:rPr lang="en-GB" sz="2400" dirty="0" smtClean="0">
                <a:latin typeface="Arial" panose="020B0604020202020204" pitchFamily="34" charset="0"/>
                <a:ea typeface="Calibri" panose="020F0502020204030204" pitchFamily="34" charset="0"/>
                <a:cs typeface="Arial" panose="020B0604020202020204" pitchFamily="34" charset="0"/>
              </a:rPr>
              <a:t>resilience using specialist providers, coaches and trainers in bespoke CPD.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Developing an open </a:t>
            </a:r>
            <a:r>
              <a:rPr lang="en-GB" sz="2400" dirty="0" smtClean="0">
                <a:latin typeface="Arial" panose="020B0604020202020204" pitchFamily="34" charset="0"/>
                <a:ea typeface="Calibri" panose="020F0502020204030204" pitchFamily="34" charset="0"/>
                <a:cs typeface="Arial" panose="020B0604020202020204" pitchFamily="34" charset="0"/>
              </a:rPr>
              <a:t>culture school wide </a:t>
            </a:r>
            <a:r>
              <a:rPr lang="en-GB" sz="2400" dirty="0">
                <a:latin typeface="Arial" panose="020B0604020202020204" pitchFamily="34" charset="0"/>
                <a:ea typeface="Calibri" panose="020F0502020204030204" pitchFamily="34" charset="0"/>
                <a:cs typeface="Arial" panose="020B0604020202020204" pitchFamily="34" charset="0"/>
              </a:rPr>
              <a:t>that encourages </a:t>
            </a:r>
            <a:r>
              <a:rPr lang="en-GB" sz="2400" dirty="0" smtClean="0">
                <a:latin typeface="Arial" panose="020B0604020202020204" pitchFamily="34" charset="0"/>
                <a:ea typeface="Calibri" panose="020F0502020204030204" pitchFamily="34" charset="0"/>
                <a:cs typeface="Arial" panose="020B0604020202020204" pitchFamily="34" charset="0"/>
              </a:rPr>
              <a:t>open discussion </a:t>
            </a:r>
            <a:r>
              <a:rPr lang="en-GB" sz="2400" dirty="0">
                <a:latin typeface="Arial" panose="020B0604020202020204" pitchFamily="34" charset="0"/>
                <a:ea typeface="Calibri" panose="020F0502020204030204" pitchFamily="34" charset="0"/>
                <a:cs typeface="Arial" panose="020B0604020202020204" pitchFamily="34" charset="0"/>
              </a:rPr>
              <a:t>and understanding of mental health </a:t>
            </a:r>
            <a:r>
              <a:rPr lang="en-GB" sz="2400" dirty="0" smtClean="0">
                <a:latin typeface="Arial" panose="020B0604020202020204" pitchFamily="34" charset="0"/>
                <a:ea typeface="Calibri" panose="020F0502020204030204" pitchFamily="34" charset="0"/>
                <a:cs typeface="Arial" panose="020B0604020202020204" pitchFamily="34" charset="0"/>
              </a:rPr>
              <a:t>awareness through our ‘</a:t>
            </a:r>
            <a:r>
              <a:rPr lang="en-GB" sz="2400" dirty="0" smtClean="0">
                <a:latin typeface="Arial Black" panose="020B0A04020102020204" pitchFamily="34" charset="0"/>
                <a:ea typeface="Calibri" panose="020F0502020204030204" pitchFamily="34" charset="0"/>
                <a:cs typeface="Arial" panose="020B0604020202020204" pitchFamily="34" charset="0"/>
              </a:rPr>
              <a:t>I AM OK’ </a:t>
            </a:r>
            <a:r>
              <a:rPr lang="en-GB" sz="2400" dirty="0" smtClean="0">
                <a:latin typeface="Arial" panose="020B0604020202020204" pitchFamily="34" charset="0"/>
                <a:ea typeface="Calibri" panose="020F0502020204030204" pitchFamily="34" charset="0"/>
                <a:cs typeface="Arial" panose="020B0604020202020204" pitchFamily="34" charset="0"/>
              </a:rPr>
              <a:t>programme devised and originated by the school.</a:t>
            </a:r>
          </a:p>
          <a:p>
            <a:endParaRPr lang="en-GB" dirty="0"/>
          </a:p>
        </p:txBody>
      </p:sp>
      <p:pic>
        <p:nvPicPr>
          <p:cNvPr id="4" name="Picture 3">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10085"/>
            <a:ext cx="704850" cy="876300"/>
          </a:xfrm>
          <a:prstGeom prst="rect">
            <a:avLst/>
          </a:prstGeom>
          <a:noFill/>
          <a:ln>
            <a:noFill/>
          </a:ln>
        </p:spPr>
      </p:pic>
    </p:spTree>
    <p:extLst>
      <p:ext uri="{BB962C8B-B14F-4D97-AF65-F5344CB8AC3E}">
        <p14:creationId xmlns:p14="http://schemas.microsoft.com/office/powerpoint/2010/main" val="168478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59"/>
            <a:ext cx="12111317" cy="869577"/>
          </a:xfrm>
          <a:solidFill>
            <a:srgbClr val="92D050"/>
          </a:solidFill>
        </p:spPr>
        <p:txBody>
          <a:bodyPr>
            <a:normAutofit/>
          </a:bodyPr>
          <a:lstStyle/>
          <a:p>
            <a:r>
              <a:rPr lang="en-GB" sz="3200" dirty="0" smtClean="0">
                <a:solidFill>
                  <a:srgbClr val="FF0000"/>
                </a:solidFill>
                <a:latin typeface="Arial Black" panose="020B0A04020102020204" pitchFamily="34" charset="0"/>
              </a:rPr>
              <a:t>Implementation 2</a:t>
            </a:r>
            <a:endParaRPr lang="en-GB" sz="32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965948"/>
            <a:ext cx="12048565" cy="5739652"/>
          </a:xfrm>
          <a:solidFill>
            <a:schemeClr val="accent3">
              <a:lumMod val="60000"/>
              <a:lumOff val="40000"/>
            </a:schemeClr>
          </a:solidFill>
        </p:spPr>
        <p:txBody>
          <a:bodyPr>
            <a:normAutofit fontScale="85000" lnSpcReduction="20000"/>
          </a:bodyPr>
          <a:lstStyle/>
          <a:p>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smtClean="0">
                <a:latin typeface="Arial" panose="020B0604020202020204" pitchFamily="34" charset="0"/>
                <a:ea typeface="Calibri" panose="020F0502020204030204" pitchFamily="34" charset="0"/>
                <a:cs typeface="Arial" panose="020B0604020202020204" pitchFamily="34" charset="0"/>
              </a:rPr>
              <a:t>Promoting </a:t>
            </a:r>
            <a:r>
              <a:rPr lang="en-GB" sz="2800" b="1" dirty="0">
                <a:latin typeface="Arial" panose="020B0604020202020204" pitchFamily="34" charset="0"/>
                <a:ea typeface="Calibri" panose="020F0502020204030204" pitchFamily="34" charset="0"/>
                <a:cs typeface="Arial" panose="020B0604020202020204" pitchFamily="34" charset="0"/>
              </a:rPr>
              <a:t>A Mentally Healthy </a:t>
            </a:r>
            <a:r>
              <a:rPr lang="en-GB" sz="2800" b="1" dirty="0" smtClean="0">
                <a:latin typeface="Arial" panose="020B0604020202020204" pitchFamily="34" charset="0"/>
                <a:ea typeface="Calibri" panose="020F0502020204030204" pitchFamily="34" charset="0"/>
                <a:cs typeface="Arial" panose="020B0604020202020204" pitchFamily="34" charset="0"/>
              </a:rPr>
              <a:t>School Environment </a:t>
            </a:r>
            <a:r>
              <a:rPr lang="en-GB" sz="2800" b="1" dirty="0">
                <a:latin typeface="Arial" panose="020B0604020202020204" pitchFamily="34" charset="0"/>
                <a:ea typeface="Calibri" panose="020F0502020204030204" pitchFamily="34" charset="0"/>
                <a:cs typeface="Arial" panose="020B0604020202020204" pitchFamily="34" charset="0"/>
              </a:rPr>
              <a:t>Through</a:t>
            </a:r>
            <a:r>
              <a:rPr lang="en-GB" sz="2800" dirty="0">
                <a:latin typeface="Arial" panose="020B0604020202020204" pitchFamily="34" charset="0"/>
                <a:ea typeface="Calibri" panose="020F0502020204030204" pitchFamily="34" charset="0"/>
                <a:cs typeface="Arial" panose="020B0604020202020204" pitchFamily="34" charset="0"/>
              </a:rPr>
              <a:t>: </a:t>
            </a:r>
          </a:p>
          <a:p>
            <a:r>
              <a:rPr lang="en-GB" sz="2800" dirty="0">
                <a:latin typeface="Arial" panose="020B0604020202020204" pitchFamily="34" charset="0"/>
                <a:ea typeface="Calibri" panose="020F0502020204030204" pitchFamily="34" charset="0"/>
                <a:cs typeface="Arial" panose="020B0604020202020204" pitchFamily="34" charset="0"/>
              </a:rPr>
              <a:t>✓ Promoting our core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Christian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Values </a:t>
            </a:r>
            <a:r>
              <a:rPr lang="en-GB" sz="2800" dirty="0">
                <a:latin typeface="Arial" panose="020B0604020202020204" pitchFamily="34" charset="0"/>
                <a:ea typeface="Calibri" panose="020F0502020204030204" pitchFamily="34" charset="0"/>
                <a:cs typeface="Arial" panose="020B0604020202020204" pitchFamily="34" charset="0"/>
              </a:rPr>
              <a:t>and encouraging a </a:t>
            </a:r>
            <a:r>
              <a:rPr lang="en-GB" sz="2800" dirty="0" smtClean="0">
                <a:latin typeface="Arial" panose="020B0604020202020204" pitchFamily="34" charset="0"/>
                <a:ea typeface="Calibri" panose="020F0502020204030204" pitchFamily="34" charset="0"/>
                <a:cs typeface="Arial" panose="020B0604020202020204" pitchFamily="34" charset="0"/>
              </a:rPr>
              <a:t>strong sense of Faith, Faith Community and Belonging through collective praise worship done remotely/live streamed/via zoom and Google meets. </a:t>
            </a:r>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smtClean="0">
                <a:latin typeface="Arial" panose="020B0604020202020204" pitchFamily="34" charset="0"/>
                <a:ea typeface="Calibri" panose="020F0502020204030204" pitchFamily="34" charset="0"/>
                <a:cs typeface="Arial" panose="020B0604020202020204" pitchFamily="34" charset="0"/>
              </a:rPr>
              <a:t>✓ Promoting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Staff &amp; Pupil Voice </a:t>
            </a:r>
            <a:r>
              <a:rPr lang="en-GB" sz="2800" dirty="0" smtClean="0">
                <a:latin typeface="Arial" panose="020B0604020202020204" pitchFamily="34" charset="0"/>
                <a:ea typeface="Calibri" panose="020F0502020204030204" pitchFamily="34" charset="0"/>
                <a:cs typeface="Arial" panose="020B0604020202020204" pitchFamily="34" charset="0"/>
              </a:rPr>
              <a:t>with </a:t>
            </a:r>
            <a:r>
              <a:rPr lang="en-GB" sz="2800" dirty="0">
                <a:latin typeface="Arial" panose="020B0604020202020204" pitchFamily="34" charset="0"/>
                <a:ea typeface="Calibri" panose="020F0502020204030204" pitchFamily="34" charset="0"/>
                <a:cs typeface="Arial" panose="020B0604020202020204" pitchFamily="34" charset="0"/>
              </a:rPr>
              <a:t>opportunities to participate </a:t>
            </a:r>
            <a:r>
              <a:rPr lang="en-GB" sz="2800" dirty="0" smtClean="0">
                <a:latin typeface="Arial" panose="020B0604020202020204" pitchFamily="34" charset="0"/>
                <a:ea typeface="Calibri" panose="020F0502020204030204" pitchFamily="34" charset="0"/>
                <a:cs typeface="Arial" panose="020B0604020202020204" pitchFamily="34" charset="0"/>
              </a:rPr>
              <a:t>in discussions and decision-making around how they best wish to be supported.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Celebrating All Achievements-big and small</a:t>
            </a: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academic and </a:t>
            </a:r>
            <a:r>
              <a:rPr lang="en-GB" sz="2800" dirty="0" smtClean="0">
                <a:latin typeface="Arial" panose="020B0604020202020204" pitchFamily="34" charset="0"/>
                <a:ea typeface="Calibri" panose="020F0502020204030204" pitchFamily="34" charset="0"/>
                <a:cs typeface="Arial" panose="020B0604020202020204" pitchFamily="34" charset="0"/>
              </a:rPr>
              <a:t>personal </a:t>
            </a:r>
            <a:r>
              <a:rPr lang="en-GB" sz="2800" i="1" dirty="0" smtClean="0">
                <a:latin typeface="Arial" panose="020B0604020202020204" pitchFamily="34" charset="0"/>
                <a:ea typeface="Calibri" panose="020F0502020204030204" pitchFamily="34" charset="0"/>
                <a:cs typeface="Arial" panose="020B0604020202020204" pitchFamily="34" charset="0"/>
              </a:rPr>
              <a:t>milestones-’stepping stones on the journey back to feeling whole again’ </a:t>
            </a:r>
            <a:r>
              <a:rPr lang="en-GB" sz="1200" b="1" i="1" dirty="0" smtClean="0">
                <a:latin typeface="Arial" panose="020B0604020202020204" pitchFamily="34" charset="0"/>
                <a:ea typeface="Calibri" panose="020F0502020204030204" pitchFamily="34" charset="0"/>
                <a:cs typeface="Arial" panose="020B0604020202020204" pitchFamily="34" charset="0"/>
              </a:rPr>
              <a:t>Sunshine Philosophies</a:t>
            </a:r>
          </a:p>
          <a:p>
            <a:pPr algn="ct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bolster self-worth and self -esteem </a:t>
            </a:r>
            <a:r>
              <a:rPr lang="en-GB" sz="2800" dirty="0">
                <a:latin typeface="Arial" panose="020B0604020202020204" pitchFamily="34" charset="0"/>
                <a:ea typeface="Calibri" panose="020F0502020204030204" pitchFamily="34" charset="0"/>
                <a:cs typeface="Arial" panose="020B0604020202020204" pitchFamily="34" charset="0"/>
              </a:rPr>
              <a:t>through </a:t>
            </a:r>
            <a:r>
              <a:rPr lang="en-GB" sz="2800" dirty="0" smtClean="0">
                <a:latin typeface="Arial" panose="020B0604020202020204" pitchFamily="34" charset="0"/>
                <a:ea typeface="Calibri" panose="020F0502020204030204" pitchFamily="34" charset="0"/>
                <a:cs typeface="Arial" panose="020B0604020202020204" pitchFamily="34" charset="0"/>
              </a:rPr>
              <a:t>special social activities, circle time, motivational and self-care talks and activities planned for individual classes, cohorts,</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reflect </a:t>
            </a:r>
            <a:r>
              <a:rPr lang="en-GB" sz="2800" dirty="0" smtClean="0">
                <a:latin typeface="Arial" panose="020B0604020202020204" pitchFamily="34" charset="0"/>
                <a:ea typeface="Calibri" panose="020F0502020204030204" pitchFamily="34" charset="0"/>
                <a:cs typeface="Arial" panose="020B0604020202020204" pitchFamily="34" charset="0"/>
              </a:rPr>
              <a:t>as a staff/class/school and hosting 1-to-1, small group and whole class/ staff reflection and discussion times. </a:t>
            </a:r>
          </a:p>
          <a:p>
            <a:r>
              <a:rPr lang="en-GB" sz="2800" dirty="0" smtClean="0">
                <a:latin typeface="Arial" panose="020B0604020202020204" pitchFamily="34" charset="0"/>
                <a:ea typeface="Calibri" panose="020F0502020204030204" pitchFamily="34" charset="0"/>
                <a:cs typeface="Arial" panose="020B0604020202020204" pitchFamily="34" charset="0"/>
              </a:rPr>
              <a:t>✓ Providing appropriate and relevant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access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established support systems </a:t>
            </a:r>
            <a:r>
              <a:rPr lang="en-GB" sz="2800" dirty="0" smtClean="0">
                <a:latin typeface="Arial" panose="020B0604020202020204" pitchFamily="34" charset="0"/>
                <a:ea typeface="Calibri" panose="020F0502020204030204" pitchFamily="34" charset="0"/>
                <a:cs typeface="Arial" panose="020B0604020202020204" pitchFamily="34" charset="0"/>
              </a:rPr>
              <a:t>to meet the needs of staff and pupils.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Creating a whole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school community that upholds kindness, values difference and challenges exclusion.</a:t>
            </a:r>
          </a:p>
          <a:p>
            <a:endParaRPr lang="en-GB" dirty="0"/>
          </a:p>
        </p:txBody>
      </p:sp>
      <p:pic>
        <p:nvPicPr>
          <p:cNvPr id="4" name="Picture 3">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14866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3DF11F-7F54-4134-988B-A9B6C5EED76F}"/>
              </a:ext>
            </a:extLst>
          </p:cNvPr>
          <p:cNvSpPr txBox="1"/>
          <p:nvPr/>
        </p:nvSpPr>
        <p:spPr>
          <a:xfrm>
            <a:off x="125505" y="208072"/>
            <a:ext cx="12129247" cy="10479792"/>
          </a:xfrm>
          <a:prstGeom prst="rect">
            <a:avLst/>
          </a:prstGeom>
          <a:solidFill>
            <a:schemeClr val="accent3">
              <a:lumMod val="60000"/>
              <a:lumOff val="40000"/>
            </a:schemeClr>
          </a:solid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IMPACT</a:t>
            </a:r>
            <a:r>
              <a:rPr kumimoji="0" lang="en-GB"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All our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staff and children regaining confidence, resilience and being restored to being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effective and successful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learners and practitioners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irrespective of their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COVID-19 Lockdown experience.  To acknowledge that life will always pose challenges for us all but our survival and triumph over existential crises is linked to living our FAITH and ETHOS in Catholic Community Life believing that: “I can do all things through Christ who strengthens me”  Philippians 4:13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pupils to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restore appropriate collegiate  and peer friendship groups once again respectively- across the school through opportunities created within the Recovery Curriculum to take time to reflect, pray and fellowship.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staff and pupils to become more confident and competent with resolving conflict, challenges and fears which have arisen (at home and school) effectively using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appropriate strategies/resources</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tools, support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advice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provided by the school such as CPD on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Self-care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Breathing for Relieving</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stress &amp; anxiety as well as applying &amp;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Active 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become more problem solvers using the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conflict resolutions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taught as they progress.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better manage strong feelings such as frustration, anger, fear and anxiety using the strategies taught: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Physical Therapy: Staying Active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Talk Therapy: Staying Connected</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Hydration Therapy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Prayer 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all to support and promote a calm, optimistic outlook that supports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speaking positivity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right across the school.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For all to develop the resilience and mental stamina be able to recover appropriately from setbacks and persist in the face of the difficulties making links to our Faith –reflecting on the life of the Apostles after Jesus’ death  when they succumbed to fear and went into hiding …..then after Pentecost when they embraced the full Power of the Holy Spirit.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to draw inspiration from spiritual and historical icons studied in past BHM/BAME History Projects such as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Sojourner Truth, Frederic Douglas, St Josephine, St Martin De </a:t>
            </a:r>
            <a:r>
              <a:rPr kumimoji="0" lang="en-GB" sz="1600" b="1" i="0" u="none" strike="noStrike" kern="1200" cap="none" spc="0" normalizeH="0" baseline="0" noProof="0" dirty="0" err="1"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Porres</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Mahatma Ghandi,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Nelson Mandela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who overcame serious trials and tribulations but rose triumphantly from their circumstances – also, hosting workshops and assemblies on  the power of ‘Walking By Faith’.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Ensure that all continue to value the need persist with working hard and set aspirational goals for the future-for personal and organisational motivation and drive.</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stakeholders: Governors, SLT, Staff, Parents and Children to recognise that </a:t>
            </a:r>
            <a:r>
              <a:rPr kumimoji="0" lang="en-GB" sz="1600" b="1" i="1"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‘none of us will be safe and well unless all are safe and well</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’-all expected to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be fully compliant with </a:t>
            </a:r>
            <a:r>
              <a:rPr kumimoji="0" lang="en-GB" sz="16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-Secure and Risk Assessment procedures.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That each becomes truly grateful for the sacrifices that  are being made by others (NHS, Key Workers, Teachers, Critical and Emergency Service Staff) showing respect and gratitude.</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all stakeholders of St Antony’s to consciously live our British and Gospel Values showing due respect  to all and valuing the differences and commonalities between people in our school’s wider community, respecting and supporting the human rights of others.</a:t>
            </a:r>
            <a:endPar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9926" y="77321"/>
            <a:ext cx="704850" cy="876300"/>
          </a:xfrm>
          <a:prstGeom prst="rect">
            <a:avLst/>
          </a:prstGeom>
          <a:noFill/>
          <a:ln>
            <a:noFill/>
          </a:ln>
        </p:spPr>
      </p:pic>
    </p:spTree>
    <p:extLst>
      <p:ext uri="{BB962C8B-B14F-4D97-AF65-F5344CB8AC3E}">
        <p14:creationId xmlns:p14="http://schemas.microsoft.com/office/powerpoint/2010/main" val="3400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0259"/>
          </a:xfrm>
          <a:solidFill>
            <a:schemeClr val="accent2">
              <a:lumMod val="60000"/>
              <a:lumOff val="40000"/>
            </a:schemeClr>
          </a:solidFill>
        </p:spPr>
        <p:txBody>
          <a:bodyPr>
            <a:normAutofit/>
          </a:bodyPr>
          <a:lstStyle/>
          <a:p>
            <a:r>
              <a:rPr lang="en-GB" sz="3200" dirty="0" smtClean="0">
                <a:latin typeface="Arial Black" panose="020B0A04020102020204" pitchFamily="34" charset="0"/>
              </a:rPr>
              <a:t>Planning</a:t>
            </a:r>
            <a:endParaRPr lang="en-GB" sz="3200" dirty="0">
              <a:latin typeface="Arial Black" panose="020B0A04020102020204" pitchFamily="34" charset="0"/>
            </a:endParaRPr>
          </a:p>
        </p:txBody>
      </p:sp>
      <p:sp>
        <p:nvSpPr>
          <p:cNvPr id="3" name="Content Placeholder 2"/>
          <p:cNvSpPr>
            <a:spLocks noGrp="1"/>
          </p:cNvSpPr>
          <p:nvPr>
            <p:ph idx="1"/>
          </p:nvPr>
        </p:nvSpPr>
        <p:spPr>
          <a:xfrm>
            <a:off x="62754" y="950260"/>
            <a:ext cx="12129246" cy="5818094"/>
          </a:xfrm>
        </p:spPr>
        <p:txBody>
          <a:bodyPr>
            <a:normAutofit fontScale="25000" lnSpcReduction="20000"/>
          </a:bodyPr>
          <a:lstStyle/>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WILL BE DONE ON THREE LEVELS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RISK ASSESSMENTS &amp; COVID-SECURE PROCEDURES TO ENSURE THE WHOLE SCHOOL RETURN IS IN LINE WITH HSE, PHE, DFE, DIOCESAN AND SCHOOL EXPECTATIONS  (to be actioned by Governors and SLT)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BESPOKE CPD FOR STAFF RELEVANT TO THE SPECIFIC NEEDS AND COMPETENCIES REQUIRED FOR THE RESTART OF SCHOOL FOR STAFF AND PUPILS (to be actioned by SLT in collaboration with Curriculum and Staffing LGB Committee)</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THE RECOVERY CURRICULUM THAT WILL BE IMPLEMENTED UPON FULL RETURN-WITH SPECIAL FOCUS ON SUPPORTING THE MENTAL HEALTH AND WELL-BEING OF STAFF AND CHILDREN</a:t>
            </a:r>
          </a:p>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FOR THE RECOVERY CURRICULUM CONTENT TO BE COVERED PPROVIDED BY CURRICULUM LEAD/DHT FOR ALL STAFF WILL INCLUDE :</a:t>
            </a: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FIRST 2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FULL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DAYS PLANNING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OF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WHAT TO COVER IN EACH CLASS….STAFF WILL NOT NEED TO PLAN ONLY DELIVER </a:t>
            </a: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NEXT 6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WEEKS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OF PLANNING &amp; ACTIVITIES: OUR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PROGRAMME </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OF STDUY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COMMENCING SEPTEMBER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3, 2020 AND THROUGHOUT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AUTUMN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1 WILL BE DISCUSSED AND MODELLED BY THE CURRICULUM LEAD ON ‘HOW’ IT IS TO BE DONE. </a:t>
            </a:r>
            <a:endPar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ALL  WORK RELATING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MENTAL HEALTH AND WELL BEING WILL BE RECORDED IN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CHILDREN’S SPECIAL ‘PERSONAL JOURNAL’ LABELLED WITH THE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MANTRA AND SYMBOLS……………DIFFERENTIATED FOR BOTH THE LOWER AND UPPER SCHOOL.</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ACTIVITIES WILL INCLUDE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INTERACTIVE TASKS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USING WHITEBOARDS/ IWB/  SPEAKING AND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LISTENING/DRAMA/ROLE PLAY/MUSIC AND MOVEMENT</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REFLECTION ON RELEVANT SCRIPTURE TEXTS RELATING THEM TO REAL LIFE AND QUIET REFLECTION</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SPECIAL ACTIVITIES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WELCOME CHILDREN BACK TO LEARNING AND SUPPORTING THEM WITH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REGAINING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 SENSE OF SELF, A SENSE OF FAMILY AND A SENSE OF BELONGING AND COMMUNITY </a:t>
            </a:r>
          </a:p>
          <a:p>
            <a:pPr marL="0" lvl="0" indent="0">
              <a:lnSpc>
                <a:spcPct val="115000"/>
              </a:lnSpc>
              <a:spcBef>
                <a:spcPts val="0"/>
              </a:spcBef>
              <a:spcAft>
                <a:spcPts val="1000"/>
              </a:spcAft>
              <a:buClrTx/>
              <a:buSzTx/>
              <a:buNone/>
              <a:defRPr/>
            </a:pP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GAMES &amp; DISCUSSIONS ON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THE VALUE THAT THEY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(STAFF AND CHILDREN) BRING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TO THEIR HOMES, CHURCH COMMUNITY, SCHOOL AND GENERAL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SOCIETY….SHOWING THE IMPORTANTANCE OF THEIR INDIVIDUAL CONTRIBUTION TO THE WHOLE.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p>
          <a:p>
            <a:endParaRPr lang="en-GB" dirty="0">
              <a:latin typeface="Arial Black" panose="020B0A04020102020204" pitchFamily="34" charset="0"/>
            </a:endParaRPr>
          </a:p>
        </p:txBody>
      </p:sp>
      <p:pic>
        <p:nvPicPr>
          <p:cNvPr id="4" name="Picture 3">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292932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04A87-5BF5-4882-BA31-7214B08BDAD5}"/>
              </a:ext>
            </a:extLst>
          </p:cNvPr>
          <p:cNvSpPr>
            <a:spLocks noGrp="1"/>
          </p:cNvSpPr>
          <p:nvPr>
            <p:ph type="title"/>
          </p:nvPr>
        </p:nvSpPr>
        <p:spPr>
          <a:xfrm>
            <a:off x="-1" y="110148"/>
            <a:ext cx="12129247" cy="850705"/>
          </a:xfrm>
          <a:solidFill>
            <a:schemeClr val="accent3">
              <a:lumMod val="60000"/>
              <a:lumOff val="40000"/>
            </a:schemeClr>
          </a:solidFill>
        </p:spPr>
        <p:txBody>
          <a:bodyPr>
            <a:normAutofit fontScale="90000"/>
          </a:bodyPr>
          <a:lstStyle/>
          <a:p>
            <a:pPr algn="ct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r>
              <a:rPr lang="en-US" sz="3200" dirty="0" smtClean="0">
                <a:solidFill>
                  <a:srgbClr val="00B050"/>
                </a:solidFill>
                <a:latin typeface="Aharoni" panose="02010803020104030203" pitchFamily="2" charset="-79"/>
                <a:cs typeface="Aharoni" panose="02010803020104030203" pitchFamily="2" charset="-79"/>
              </a:rPr>
              <a:t>RECOVERY </a:t>
            </a:r>
            <a:r>
              <a:rPr lang="en-US" sz="3200" dirty="0">
                <a:solidFill>
                  <a:srgbClr val="00B050"/>
                </a:solidFill>
                <a:latin typeface="Aharoni" panose="02010803020104030203" pitchFamily="2" charset="-79"/>
                <a:cs typeface="Aharoni" panose="02010803020104030203" pitchFamily="2" charset="-79"/>
              </a:rPr>
              <a:t>CURRICULUM – THE </a:t>
            </a:r>
            <a:r>
              <a:rPr lang="en-US" sz="3200" dirty="0" smtClean="0">
                <a:solidFill>
                  <a:srgbClr val="00B050"/>
                </a:solidFill>
                <a:latin typeface="Aharoni" panose="02010803020104030203" pitchFamily="2" charset="-79"/>
                <a:cs typeface="Aharoni" panose="02010803020104030203" pitchFamily="2" charset="-79"/>
              </a:rPr>
              <a:t>‘NEW NORMAL’ </a:t>
            </a:r>
            <a:r>
              <a:rPr lang="en-US" sz="3200" dirty="0">
                <a:solidFill>
                  <a:srgbClr val="00B050"/>
                </a:solidFill>
                <a:latin typeface="Aharoni" panose="02010803020104030203" pitchFamily="2" charset="-79"/>
                <a:cs typeface="Aharoni" panose="02010803020104030203" pitchFamily="2" charset="-79"/>
              </a:rPr>
              <a:t>AT </a:t>
            </a:r>
            <a:br>
              <a:rPr lang="en-US" sz="3200" dirty="0">
                <a:solidFill>
                  <a:srgbClr val="00B050"/>
                </a:solidFill>
                <a:latin typeface="Aharoni" panose="02010803020104030203" pitchFamily="2" charset="-79"/>
                <a:cs typeface="Aharoni" panose="02010803020104030203" pitchFamily="2" charset="-79"/>
              </a:rPr>
            </a:br>
            <a:r>
              <a:rPr lang="en-US" sz="3200" dirty="0">
                <a:solidFill>
                  <a:srgbClr val="00B050"/>
                </a:solidFill>
                <a:latin typeface="Aharoni" panose="02010803020104030203" pitchFamily="2" charset="-79"/>
                <a:cs typeface="Aharoni" panose="02010803020104030203" pitchFamily="2" charset="-79"/>
              </a:rPr>
              <a:t>ST. ANTONY’S </a:t>
            </a: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endParaRPr lang="en-GB" sz="3200" dirty="0">
              <a:solidFill>
                <a:srgbClr val="00B050"/>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xmlns="" id="{19FB714D-3FE7-4D1C-AFBF-27FBD3CF77B1}"/>
              </a:ext>
            </a:extLst>
          </p:cNvPr>
          <p:cNvSpPr>
            <a:spLocks noGrp="1"/>
          </p:cNvSpPr>
          <p:nvPr>
            <p:ph sz="half" idx="1"/>
          </p:nvPr>
        </p:nvSpPr>
        <p:spPr>
          <a:xfrm>
            <a:off x="0" y="986448"/>
            <a:ext cx="6019800" cy="5726479"/>
          </a:xfrm>
        </p:spPr>
        <p:txBody>
          <a:bodyPr>
            <a:normAutofit fontScale="25000" lnSpcReduction="20000"/>
          </a:bodyPr>
          <a:lstStyle/>
          <a:p>
            <a:pPr marL="0" indent="0">
              <a:buNone/>
            </a:pPr>
            <a:r>
              <a:rPr lang="en-US" sz="12800" b="1" dirty="0"/>
              <a:t>What is the Recovery Curriculum</a:t>
            </a:r>
          </a:p>
          <a:p>
            <a:pPr algn="l" fontAlgn="base">
              <a:buFont typeface="Arial" panose="020B0604020202020204" pitchFamily="34" charset="0"/>
              <a:buChar char="•"/>
            </a:pPr>
            <a:r>
              <a:rPr lang="en-US" sz="7200" b="1" i="0" dirty="0" smtClean="0">
                <a:solidFill>
                  <a:srgbClr val="FF0000"/>
                </a:solidFill>
                <a:effectLst/>
                <a:latin typeface="Nunito"/>
              </a:rPr>
              <a:t>“Our </a:t>
            </a:r>
            <a:r>
              <a:rPr lang="en-US" sz="7200" b="1" i="0" dirty="0">
                <a:solidFill>
                  <a:srgbClr val="FF0000"/>
                </a:solidFill>
                <a:effectLst/>
                <a:latin typeface="Nunito"/>
              </a:rPr>
              <a:t>Recovery Curriculum</a:t>
            </a:r>
            <a:r>
              <a:rPr lang="en-US" sz="7200" b="0" i="0" dirty="0">
                <a:solidFill>
                  <a:srgbClr val="242424"/>
                </a:solidFill>
                <a:effectLst/>
                <a:latin typeface="Nunito"/>
              </a:rPr>
              <a:t>" is </a:t>
            </a:r>
            <a:r>
              <a:rPr lang="en-US" sz="7200" b="0" i="0" dirty="0" smtClean="0">
                <a:solidFill>
                  <a:srgbClr val="242424"/>
                </a:solidFill>
                <a:effectLst/>
                <a:latin typeface="Nunito"/>
              </a:rPr>
              <a:t>influenced by Professor </a:t>
            </a:r>
            <a:r>
              <a:rPr lang="en-US" sz="7200" b="0" i="0" dirty="0">
                <a:solidFill>
                  <a:srgbClr val="242424"/>
                </a:solidFill>
                <a:effectLst/>
                <a:latin typeface="Nunito"/>
              </a:rPr>
              <a:t>Barry Carpenter.  He succinctly argues for a holistic approach built around routines and a raised awareness of mental health </a:t>
            </a:r>
            <a:r>
              <a:rPr lang="en-US" sz="7200" b="0" i="0" dirty="0" smtClean="0">
                <a:solidFill>
                  <a:srgbClr val="242424"/>
                </a:solidFill>
                <a:effectLst/>
                <a:latin typeface="Nunito"/>
              </a:rPr>
              <a:t>needs for children and staff.</a:t>
            </a:r>
            <a:r>
              <a:rPr lang="en-US" sz="7200" b="0" i="0" dirty="0">
                <a:solidFill>
                  <a:srgbClr val="242424"/>
                </a:solidFill>
                <a:effectLst/>
                <a:latin typeface="Nunito"/>
              </a:rPr>
              <a:t>  </a:t>
            </a:r>
            <a:endParaRPr lang="en-US" sz="7200" b="0" i="0" dirty="0" smtClean="0">
              <a:solidFill>
                <a:srgbClr val="242424"/>
              </a:solidFill>
              <a:effectLst/>
              <a:latin typeface="Nunito"/>
            </a:endParaRPr>
          </a:p>
          <a:p>
            <a:pPr algn="l" fontAlgn="base">
              <a:buFont typeface="Arial" panose="020B0604020202020204" pitchFamily="34" charset="0"/>
              <a:buChar char="•"/>
            </a:pPr>
            <a:r>
              <a:rPr lang="en-US" sz="7200" b="1" i="0" dirty="0" smtClean="0">
                <a:solidFill>
                  <a:srgbClr val="FF0000"/>
                </a:solidFill>
                <a:effectLst/>
                <a:latin typeface="Arial" panose="020B0604020202020204" pitchFamily="34" charset="0"/>
                <a:cs typeface="Arial" panose="020B0604020202020204" pitchFamily="34" charset="0"/>
              </a:rPr>
              <a:t>He identifies 5 Levers of Recovery to consider</a:t>
            </a:r>
            <a:r>
              <a:rPr lang="en-US" sz="7200" b="1" i="0" dirty="0" smtClean="0">
                <a:solidFill>
                  <a:srgbClr val="242424"/>
                </a:solidFill>
                <a:effectLst/>
                <a:latin typeface="Arial" panose="020B0604020202020204" pitchFamily="34" charset="0"/>
                <a:cs typeface="Arial" panose="020B0604020202020204" pitchFamily="34" charset="0"/>
              </a:rPr>
              <a:t>, which may help a school firm up plans that are already in place and give structure to staff.  The 5 levers are interlinked and do not operate independently of each other.</a:t>
            </a:r>
            <a:r>
              <a:rPr lang="en-US" sz="6400" dirty="0" smtClean="0"/>
              <a:t/>
            </a:r>
            <a:br>
              <a:rPr lang="en-US" sz="6400" dirty="0" smtClean="0"/>
            </a:br>
            <a:r>
              <a:rPr lang="en-US" sz="6400" dirty="0" smtClean="0"/>
              <a:t>  </a:t>
            </a:r>
          </a:p>
          <a:p>
            <a:pPr fontAlgn="base"/>
            <a:r>
              <a:rPr lang="en-US" sz="4400" dirty="0" smtClean="0"/>
              <a:t>    </a:t>
            </a:r>
            <a:r>
              <a:rPr lang="en-US" sz="3600" dirty="0" smtClean="0"/>
              <a:t/>
            </a:r>
            <a:br>
              <a:rPr lang="en-US" sz="3600" dirty="0" smtClean="0"/>
            </a:b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xmlns="" id="{B1907F42-374A-4435-B6F7-7C20203E83D6}"/>
              </a:ext>
            </a:extLst>
          </p:cNvPr>
          <p:cNvSpPr>
            <a:spLocks noGrp="1"/>
          </p:cNvSpPr>
          <p:nvPr>
            <p:ph sz="half" idx="2"/>
          </p:nvPr>
        </p:nvSpPr>
        <p:spPr>
          <a:xfrm>
            <a:off x="324216" y="3681939"/>
            <a:ext cx="5446835" cy="1503484"/>
          </a:xfrm>
        </p:spPr>
        <p:txBody>
          <a:bodyPr>
            <a:normAutofit fontScale="25000" lnSpcReduction="20000"/>
          </a:bodyPr>
          <a:lstStyle/>
          <a:p>
            <a:pPr marL="0" indent="0">
              <a:buNone/>
            </a:pPr>
            <a:r>
              <a:rPr lang="en-US" sz="9600" dirty="0"/>
              <a:t>“School is no longer the safe, constant place we thought it was. We must be ready to understand, to reframe their perception, and show that we are trustworthy (Barry </a:t>
            </a:r>
            <a:r>
              <a:rPr lang="en-US" sz="9600" dirty="0" smtClean="0"/>
              <a:t>&amp; </a:t>
            </a:r>
            <a:r>
              <a:rPr lang="en-US" sz="9600" dirty="0"/>
              <a:t>Matthew Carpenter, 2020)</a:t>
            </a:r>
          </a:p>
          <a:p>
            <a:pPr marL="0" indent="0">
              <a:buNone/>
            </a:pPr>
            <a:r>
              <a:rPr lang="en-US" sz="9600" dirty="0"/>
              <a:t>“Engagement is….a journey which connects a child and their environment….to enable learning and achievement” Carpenter et al. 2011</a:t>
            </a:r>
          </a:p>
          <a:p>
            <a:pPr marL="0" indent="0">
              <a:buNone/>
            </a:pPr>
            <a:endParaRPr lang="en-US" dirty="0"/>
          </a:p>
          <a:p>
            <a:pPr marL="0" indent="0">
              <a:buNone/>
            </a:pPr>
            <a:endParaRPr lang="en-GB" dirty="0"/>
          </a:p>
        </p:txBody>
      </p:sp>
      <p:sp>
        <p:nvSpPr>
          <p:cNvPr id="8" name="TextBox 7">
            <a:extLst>
              <a:ext uri="{FF2B5EF4-FFF2-40B4-BE49-F238E27FC236}">
                <a16:creationId xmlns:a16="http://schemas.microsoft.com/office/drawing/2014/main" xmlns="" id="{9AFC04E8-62CA-490C-A706-69F428F0FE3C}"/>
              </a:ext>
            </a:extLst>
          </p:cNvPr>
          <p:cNvSpPr txBox="1"/>
          <p:nvPr/>
        </p:nvSpPr>
        <p:spPr>
          <a:xfrm>
            <a:off x="6019800" y="1195699"/>
            <a:ext cx="6172200" cy="5293757"/>
          </a:xfrm>
          <a:prstGeom prst="rect">
            <a:avLst/>
          </a:prstGeom>
          <a:noFill/>
        </p:spPr>
        <p:txBody>
          <a:bodyPr wrap="square">
            <a:spAutoFit/>
          </a:bodyPr>
          <a:lstStyle/>
          <a:p>
            <a:pPr fontAlgn="base"/>
            <a:r>
              <a:rPr lang="en-US" sz="1300" b="1" i="0" dirty="0">
                <a:solidFill>
                  <a:srgbClr val="242424"/>
                </a:solidFill>
                <a:effectLst/>
                <a:latin typeface="Arial" panose="020B0604020202020204" pitchFamily="34" charset="0"/>
                <a:cs typeface="Arial" panose="020B0604020202020204" pitchFamily="34" charset="0"/>
              </a:rPr>
              <a:t>Lever 1 – Relationships –   </a:t>
            </a:r>
            <a:r>
              <a:rPr lang="en-US" sz="1300" dirty="0">
                <a:latin typeface="Arial" panose="020B0604020202020204" pitchFamily="34" charset="0"/>
                <a:cs typeface="Arial" panose="020B0604020202020204" pitchFamily="34" charset="0"/>
              </a:rPr>
              <a:t>“We can’t expect our </a:t>
            </a:r>
            <a:r>
              <a:rPr lang="en-US" sz="1300" dirty="0" smtClean="0">
                <a:latin typeface="Arial" panose="020B0604020202020204" pitchFamily="34" charset="0"/>
                <a:cs typeface="Arial" panose="020B0604020202020204" pitchFamily="34" charset="0"/>
              </a:rPr>
              <a:t>children or staff to all </a:t>
            </a:r>
            <a:r>
              <a:rPr lang="en-US" sz="1300" dirty="0">
                <a:latin typeface="Arial" panose="020B0604020202020204" pitchFamily="34" charset="0"/>
                <a:cs typeface="Arial" panose="020B0604020202020204" pitchFamily="34" charset="0"/>
              </a:rPr>
              <a:t>return joyfully, and many of the relationships that were </a:t>
            </a:r>
            <a:r>
              <a:rPr lang="en-US" sz="1300" dirty="0" smtClean="0">
                <a:latin typeface="Arial" panose="020B0604020202020204" pitchFamily="34" charset="0"/>
                <a:cs typeface="Arial" panose="020B0604020202020204" pitchFamily="34" charset="0"/>
              </a:rPr>
              <a:t>thriving before lockdown </a:t>
            </a:r>
            <a:r>
              <a:rPr lang="en-US" sz="1300" dirty="0">
                <a:latin typeface="Arial" panose="020B0604020202020204" pitchFamily="34" charset="0"/>
                <a:cs typeface="Arial" panose="020B0604020202020204" pitchFamily="34" charset="0"/>
              </a:rPr>
              <a:t>may need to be </a:t>
            </a:r>
            <a:r>
              <a:rPr lang="en-US" sz="1300" dirty="0" smtClean="0">
                <a:latin typeface="Arial" panose="020B0604020202020204" pitchFamily="34" charset="0"/>
                <a:cs typeface="Arial" panose="020B0604020202020204" pitchFamily="34" charset="0"/>
              </a:rPr>
              <a:t>revitalized and restored</a:t>
            </a:r>
            <a:r>
              <a:rPr lang="en-US" sz="1300" dirty="0">
                <a:latin typeface="Arial" panose="020B0604020202020204" pitchFamily="34" charset="0"/>
                <a:cs typeface="Arial" panose="020B0604020202020204" pitchFamily="34" charset="0"/>
              </a:rPr>
              <a:t>” </a:t>
            </a:r>
            <a:r>
              <a:rPr lang="en-US" sz="1300" b="1" i="1" dirty="0">
                <a:solidFill>
                  <a:srgbClr val="242424"/>
                </a:solidFill>
                <a:effectLst/>
                <a:latin typeface="Arial" panose="020B0604020202020204" pitchFamily="34" charset="0"/>
                <a:cs typeface="Arial" panose="020B0604020202020204" pitchFamily="34" charset="0"/>
              </a:rPr>
              <a:t>building positive relationships: speaking and listening activities, games, interactions, </a:t>
            </a:r>
            <a:r>
              <a:rPr lang="en-US" sz="1300" b="1" i="1" dirty="0" smtClean="0">
                <a:solidFill>
                  <a:srgbClr val="242424"/>
                </a:solidFill>
                <a:effectLst/>
                <a:latin typeface="Arial" panose="020B0604020202020204" pitchFamily="34" charset="0"/>
                <a:cs typeface="Arial" panose="020B0604020202020204" pitchFamily="34" charset="0"/>
              </a:rPr>
              <a:t>recording experiences </a:t>
            </a:r>
            <a:r>
              <a:rPr lang="en-US" sz="1300" b="1" i="1" dirty="0">
                <a:solidFill>
                  <a:srgbClr val="242424"/>
                </a:solidFill>
                <a:effectLst/>
                <a:latin typeface="Arial" panose="020B0604020202020204" pitchFamily="34" charset="0"/>
                <a:cs typeface="Arial" panose="020B0604020202020204" pitchFamily="34" charset="0"/>
              </a:rPr>
              <a:t>drawing </a:t>
            </a:r>
            <a:r>
              <a:rPr lang="en-US" sz="1300" b="1" i="1" dirty="0" smtClean="0">
                <a:solidFill>
                  <a:srgbClr val="242424"/>
                </a:solidFill>
                <a:effectLst/>
                <a:latin typeface="Arial" panose="020B0604020202020204" pitchFamily="34" charset="0"/>
                <a:cs typeface="Arial" panose="020B0604020202020204" pitchFamily="34" charset="0"/>
              </a:rPr>
              <a:t>on feelings </a:t>
            </a:r>
            <a:r>
              <a:rPr lang="en-US" sz="1300" b="1" i="1" dirty="0">
                <a:solidFill>
                  <a:srgbClr val="242424"/>
                </a:solidFill>
                <a:effectLst/>
                <a:latin typeface="Arial" panose="020B0604020202020204" pitchFamily="34" charset="0"/>
                <a:cs typeface="Arial" panose="020B0604020202020204" pitchFamily="34" charset="0"/>
              </a:rPr>
              <a:t>and </a:t>
            </a:r>
            <a:r>
              <a:rPr lang="en-US" sz="1300" b="1" i="1" dirty="0" smtClean="0">
                <a:solidFill>
                  <a:srgbClr val="242424"/>
                </a:solidFill>
                <a:effectLst/>
                <a:latin typeface="Arial" panose="020B0604020202020204" pitchFamily="34" charset="0"/>
                <a:cs typeface="Arial" panose="020B0604020202020204" pitchFamily="34" charset="0"/>
              </a:rPr>
              <a:t>emotions in a supportive atmosphere will help all to recover in time”</a:t>
            </a:r>
            <a:endParaRPr lang="en-US" sz="1300" b="1" i="1"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2 – Community -  who helps us? </a:t>
            </a:r>
            <a:r>
              <a:rPr lang="en-US" sz="1300" dirty="0">
                <a:latin typeface="Arial" panose="020B0604020202020204" pitchFamily="34" charset="0"/>
                <a:cs typeface="Arial" panose="020B0604020202020204" pitchFamily="34" charset="0"/>
              </a:rPr>
              <a:t>“We need to listen to what has happened, and understand the needs of our </a:t>
            </a:r>
            <a:r>
              <a:rPr lang="en-US" sz="1300" dirty="0" smtClean="0">
                <a:latin typeface="Arial" panose="020B0604020202020204" pitchFamily="34" charset="0"/>
                <a:cs typeface="Arial" panose="020B0604020202020204" pitchFamily="34" charset="0"/>
              </a:rPr>
              <a:t>staff and children </a:t>
            </a:r>
            <a:r>
              <a:rPr lang="en-US" sz="1300" dirty="0">
                <a:latin typeface="Arial" panose="020B0604020202020204" pitchFamily="34" charset="0"/>
                <a:cs typeface="Arial" panose="020B0604020202020204" pitchFamily="34" charset="0"/>
              </a:rPr>
              <a:t>and engage them in the transitioning </a:t>
            </a:r>
            <a:r>
              <a:rPr lang="en-US" sz="1300" dirty="0" smtClean="0">
                <a:latin typeface="Arial" panose="020B0604020202020204" pitchFamily="34" charset="0"/>
                <a:cs typeface="Arial" panose="020B0604020202020204" pitchFamily="34" charset="0"/>
              </a:rPr>
              <a:t>from working from home to working and learning </a:t>
            </a:r>
            <a:r>
              <a:rPr lang="en-US" sz="1300" dirty="0">
                <a:latin typeface="Arial" panose="020B0604020202020204" pitchFamily="34" charset="0"/>
                <a:cs typeface="Arial" panose="020B0604020202020204" pitchFamily="34" charset="0"/>
              </a:rPr>
              <a:t>back into school” </a:t>
            </a:r>
            <a:r>
              <a:rPr lang="en-US" sz="1300" dirty="0" smtClean="0">
                <a:latin typeface="Arial" panose="020B0604020202020204" pitchFamily="34" charset="0"/>
                <a:cs typeface="Arial" panose="020B0604020202020204" pitchFamily="34" charset="0"/>
              </a:rPr>
              <a:t>–transitions need awareness and time.</a:t>
            </a:r>
            <a:r>
              <a:rPr lang="en-US" sz="1300" b="1" i="0" dirty="0">
                <a:solidFill>
                  <a:srgbClr val="242424"/>
                </a:solidFill>
                <a:effectLst/>
                <a:latin typeface="Arial" panose="020B0604020202020204" pitchFamily="34" charset="0"/>
                <a:cs typeface="Arial" panose="020B0604020202020204" pitchFamily="34" charset="0"/>
              </a:rPr>
              <a:t/>
            </a:r>
            <a:br>
              <a:rPr lang="en-US" sz="1300" b="1" i="0" dirty="0">
                <a:solidFill>
                  <a:srgbClr val="242424"/>
                </a:solidFill>
                <a:effectLst/>
                <a:latin typeface="Arial" panose="020B0604020202020204" pitchFamily="34" charset="0"/>
                <a:cs typeface="Arial" panose="020B0604020202020204" pitchFamily="34" charset="0"/>
              </a:rPr>
            </a:br>
            <a:r>
              <a:rPr lang="en-US" sz="1300" b="1" i="0" dirty="0">
                <a:solidFill>
                  <a:srgbClr val="242424"/>
                </a:solidFill>
                <a:effectLst/>
                <a:latin typeface="Arial" panose="020B0604020202020204" pitchFamily="34" charset="0"/>
                <a:cs typeface="Arial" panose="020B0604020202020204" pitchFamily="34" charset="0"/>
              </a:rPr>
              <a:t>Lever 3 - Transparent Curriculum - </a:t>
            </a:r>
            <a:r>
              <a:rPr lang="en-US" sz="1300" dirty="0">
                <a:latin typeface="Arial" panose="020B0604020202020204" pitchFamily="34" charset="0"/>
                <a:cs typeface="Arial" panose="020B0604020202020204" pitchFamily="34" charset="0"/>
              </a:rPr>
              <a:t>“All will feel like they have lost time in </a:t>
            </a:r>
            <a:r>
              <a:rPr lang="en-US" sz="1300" dirty="0" smtClean="0">
                <a:latin typeface="Arial" panose="020B0604020202020204" pitchFamily="34" charset="0"/>
                <a:cs typeface="Arial" panose="020B0604020202020204" pitchFamily="34" charset="0"/>
              </a:rPr>
              <a:t>learning and practice (both staff and children) </a:t>
            </a:r>
            <a:r>
              <a:rPr lang="en-US" sz="1300" dirty="0">
                <a:latin typeface="Arial" panose="020B0604020202020204" pitchFamily="34" charset="0"/>
                <a:cs typeface="Arial" panose="020B0604020202020204" pitchFamily="34" charset="0"/>
              </a:rPr>
              <a:t>and we must show them that we are addressing these gaps to heal the sense of loss</a:t>
            </a:r>
            <a:r>
              <a:rPr lang="en-US" sz="1300" dirty="0" smtClean="0">
                <a:latin typeface="Arial" panose="020B0604020202020204" pitchFamily="34" charset="0"/>
                <a:cs typeface="Arial" panose="020B0604020202020204" pitchFamily="34" charset="0"/>
              </a:rPr>
              <a:t>.”  We will have bespoke staff CPDs and ‘special lesson sessions to address this gradually in good pace.</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4 – Metacognition -</a:t>
            </a:r>
            <a:r>
              <a:rPr lang="en-US" sz="1300" dirty="0">
                <a:latin typeface="Arial" panose="020B0604020202020204" pitchFamily="34" charset="0"/>
                <a:cs typeface="Arial" panose="020B0604020202020204" pitchFamily="34" charset="0"/>
              </a:rPr>
              <a:t>“Students will have been learning in different ways. It is vital that we make the skills for learning in a school environment explicit to our </a:t>
            </a:r>
            <a:r>
              <a:rPr lang="en-US" sz="1300" dirty="0" smtClean="0">
                <a:latin typeface="Arial" panose="020B0604020202020204" pitchFamily="34" charset="0"/>
                <a:cs typeface="Arial" panose="020B0604020202020204" pitchFamily="34" charset="0"/>
              </a:rPr>
              <a:t>children again </a:t>
            </a:r>
            <a:r>
              <a:rPr lang="en-US" sz="1300" dirty="0">
                <a:latin typeface="Arial" panose="020B0604020202020204" pitchFamily="34" charset="0"/>
                <a:cs typeface="Arial" panose="020B0604020202020204" pitchFamily="34" charset="0"/>
              </a:rPr>
              <a:t>to reskill and rebuild their confidence </a:t>
            </a:r>
            <a:r>
              <a:rPr lang="en-US" sz="1300" dirty="0" smtClean="0">
                <a:latin typeface="Arial" panose="020B0604020202020204" pitchFamily="34" charset="0"/>
                <a:cs typeface="Arial" panose="020B0604020202020204" pitchFamily="34" charset="0"/>
              </a:rPr>
              <a:t>and competence as learners while we re-skill and rebuild ours as staff. Bloom’s Taxonomy will be used as a tool to drive this aspect of the Recovery curriculum.</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5 – Space </a:t>
            </a:r>
            <a:r>
              <a:rPr lang="en-US" sz="1300" b="1" i="0" dirty="0" smtClean="0">
                <a:solidFill>
                  <a:srgbClr val="242424"/>
                </a:solidFill>
                <a:effectLst/>
                <a:latin typeface="Arial" panose="020B0604020202020204" pitchFamily="34" charset="0"/>
                <a:cs typeface="Arial" panose="020B0604020202020204" pitchFamily="34" charset="0"/>
              </a:rPr>
              <a:t>‘</a:t>
            </a:r>
            <a:r>
              <a:rPr lang="en-US" sz="1300" b="1" dirty="0" smtClean="0">
                <a:latin typeface="Arial" panose="020B0604020202020204" pitchFamily="34" charset="0"/>
                <a:cs typeface="Arial" panose="020B0604020202020204" pitchFamily="34" charset="0"/>
              </a:rPr>
              <a:t>To Be</a:t>
            </a:r>
            <a:r>
              <a:rPr lang="en-US" sz="1300" dirty="0" smtClean="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to rediscover self and to find </a:t>
            </a:r>
            <a:r>
              <a:rPr lang="en-US" sz="1300" dirty="0" smtClean="0">
                <a:latin typeface="Arial" panose="020B0604020202020204" pitchFamily="34" charset="0"/>
                <a:cs typeface="Arial" panose="020B0604020202020204" pitchFamily="34" charset="0"/>
              </a:rPr>
              <a:t>again their </a:t>
            </a:r>
            <a:r>
              <a:rPr lang="en-US" sz="1300" dirty="0">
                <a:latin typeface="Arial" panose="020B0604020202020204" pitchFamily="34" charset="0"/>
                <a:cs typeface="Arial" panose="020B0604020202020204" pitchFamily="34" charset="0"/>
              </a:rPr>
              <a:t>voice </a:t>
            </a:r>
            <a:r>
              <a:rPr lang="en-US" sz="1300" dirty="0" smtClean="0">
                <a:latin typeface="Arial" panose="020B0604020202020204" pitchFamily="34" charset="0"/>
                <a:cs typeface="Arial" panose="020B0604020202020204" pitchFamily="34" charset="0"/>
              </a:rPr>
              <a:t>and zeal for </a:t>
            </a:r>
            <a:r>
              <a:rPr lang="en-US" sz="1300" dirty="0">
                <a:latin typeface="Arial" panose="020B0604020202020204" pitchFamily="34" charset="0"/>
                <a:cs typeface="Arial" panose="020B0604020202020204" pitchFamily="34" charset="0"/>
              </a:rPr>
              <a:t>learning</a:t>
            </a:r>
            <a:r>
              <a:rPr lang="en-US" sz="1300" dirty="0" smtClean="0">
                <a:latin typeface="Arial" panose="020B0604020202020204" pitchFamily="34" charset="0"/>
                <a:cs typeface="Arial" panose="020B0604020202020204" pitchFamily="34" charset="0"/>
              </a:rPr>
              <a:t>. To find our own motivation to be back in the classroom and work routine. </a:t>
            </a:r>
            <a:r>
              <a:rPr lang="en-US" sz="1300" dirty="0">
                <a:latin typeface="Arial" panose="020B0604020202020204" pitchFamily="34" charset="0"/>
                <a:cs typeface="Arial" panose="020B0604020202020204" pitchFamily="34" charset="0"/>
              </a:rPr>
              <a:t>It is only natural that we all work at </a:t>
            </a:r>
            <a:r>
              <a:rPr lang="en-US" sz="1300" dirty="0" smtClean="0">
                <a:latin typeface="Arial" panose="020B0604020202020204" pitchFamily="34" charset="0"/>
                <a:cs typeface="Arial" panose="020B0604020202020204" pitchFamily="34" charset="0"/>
              </a:rPr>
              <a:t>a sensitive but good and steady </a:t>
            </a:r>
            <a:r>
              <a:rPr lang="en-US" sz="1300" dirty="0">
                <a:latin typeface="Arial" panose="020B0604020202020204" pitchFamily="34" charset="0"/>
                <a:cs typeface="Arial" panose="020B0604020202020204" pitchFamily="34" charset="0"/>
              </a:rPr>
              <a:t>pace to make sure </a:t>
            </a:r>
            <a:r>
              <a:rPr lang="en-US" sz="1300" dirty="0" smtClean="0">
                <a:latin typeface="Arial" panose="020B0604020202020204" pitchFamily="34" charset="0"/>
                <a:cs typeface="Arial" panose="020B0604020202020204" pitchFamily="34" charset="0"/>
              </a:rPr>
              <a:t>our </a:t>
            </a:r>
            <a:r>
              <a:rPr lang="en-US" sz="1300" dirty="0">
                <a:latin typeface="Arial" panose="020B0604020202020204" pitchFamily="34" charset="0"/>
                <a:cs typeface="Arial" panose="020B0604020202020204" pitchFamily="34" charset="0"/>
              </a:rPr>
              <a:t>learners are not </a:t>
            </a:r>
            <a:r>
              <a:rPr lang="en-US" sz="1300" dirty="0" smtClean="0">
                <a:latin typeface="Arial" panose="020B0604020202020204" pitchFamily="34" charset="0"/>
                <a:cs typeface="Arial" panose="020B0604020202020204" pitchFamily="34" charset="0"/>
              </a:rPr>
              <a:t>too adversely disadvantaged </a:t>
            </a:r>
            <a:r>
              <a:rPr lang="en-US" sz="1300" dirty="0">
                <a:latin typeface="Arial" panose="020B0604020202020204" pitchFamily="34" charset="0"/>
                <a:cs typeface="Arial" panose="020B0604020202020204" pitchFamily="34" charset="0"/>
              </a:rPr>
              <a:t>against their </a:t>
            </a:r>
            <a:r>
              <a:rPr lang="en-US" sz="1300" dirty="0" smtClean="0">
                <a:latin typeface="Arial" panose="020B0604020202020204" pitchFamily="34" charset="0"/>
                <a:cs typeface="Arial" panose="020B0604020202020204" pitchFamily="34" charset="0"/>
              </a:rPr>
              <a:t>more affluent peers and can ‘catch up’ to bridge the gaps, </a:t>
            </a:r>
            <a:r>
              <a:rPr lang="en-US" sz="1300" dirty="0">
                <a:latin typeface="Arial" panose="020B0604020202020204" pitchFamily="34" charset="0"/>
                <a:cs typeface="Arial" panose="020B0604020202020204" pitchFamily="34" charset="0"/>
              </a:rPr>
              <a:t>providing opportunity and exploration alongside the intensity of our expectations” </a:t>
            </a:r>
            <a:endParaRPr lang="en-US" sz="1300" b="1" i="0" dirty="0">
              <a:solidFill>
                <a:srgbClr val="242424"/>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F7BC6146-C1A3-434F-BAA9-18C883067409}"/>
              </a:ext>
            </a:extLst>
          </p:cNvPr>
          <p:cNvSpPr txBox="1"/>
          <p:nvPr/>
        </p:nvSpPr>
        <p:spPr>
          <a:xfrm>
            <a:off x="1206379" y="6139527"/>
            <a:ext cx="9223130" cy="584775"/>
          </a:xfrm>
          <a:prstGeom prst="rect">
            <a:avLst/>
          </a:prstGeom>
          <a:noFill/>
        </p:spPr>
        <p:txBody>
          <a:bodyPr wrap="square">
            <a:spAutoFit/>
          </a:bodyPr>
          <a:lstStyle/>
          <a:p>
            <a:pPr marL="0" indent="0" algn="ctr">
              <a:buNone/>
            </a:pPr>
            <a:r>
              <a:rPr lang="en-US" sz="1600" b="1" dirty="0">
                <a:solidFill>
                  <a:srgbClr val="FF0000"/>
                </a:solidFill>
                <a:latin typeface="Arial Narrow" panose="020B0606020202030204" pitchFamily="34" charset="0"/>
              </a:rPr>
              <a:t>Please peruse your copy of our school’s Recovery Curriculum Foci and feel free </a:t>
            </a:r>
            <a:r>
              <a:rPr lang="en-US" sz="1600" b="1" dirty="0" smtClean="0">
                <a:solidFill>
                  <a:srgbClr val="FF0000"/>
                </a:solidFill>
                <a:latin typeface="Arial Narrow" panose="020B0606020202030204" pitchFamily="34" charset="0"/>
              </a:rPr>
              <a:t>to give us feedback as we have originated this ourselves-sailing in uncharted waters.</a:t>
            </a:r>
            <a:endParaRPr lang="en-GB" sz="1600" b="1" dirty="0">
              <a:solidFill>
                <a:srgbClr val="FF0000"/>
              </a:solidFill>
              <a:latin typeface="Arial Narrow" panose="020B0606020202030204" pitchFamily="34" charset="0"/>
            </a:endParaRPr>
          </a:p>
        </p:txBody>
      </p:sp>
      <p:pic>
        <p:nvPicPr>
          <p:cNvPr id="7" name="Picture 6">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pic>
        <p:nvPicPr>
          <p:cNvPr id="9" name="Picture 8">
            <a:extLst>
              <a:ext uri="{FF2B5EF4-FFF2-40B4-BE49-F238E27FC236}">
                <a16:creationId xmlns:a16="http://schemas.microsoft.com/office/drawing/2014/main" xmlns=""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 y="0"/>
            <a:ext cx="704850" cy="876300"/>
          </a:xfrm>
          <a:prstGeom prst="rect">
            <a:avLst/>
          </a:prstGeom>
          <a:noFill/>
          <a:ln>
            <a:noFill/>
          </a:ln>
        </p:spPr>
      </p:pic>
    </p:spTree>
    <p:extLst>
      <p:ext uri="{BB962C8B-B14F-4D97-AF65-F5344CB8AC3E}">
        <p14:creationId xmlns:p14="http://schemas.microsoft.com/office/powerpoint/2010/main" val="379661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A824B1-3524-439C-82D7-B269746D99F5}"/>
              </a:ext>
            </a:extLst>
          </p:cNvPr>
          <p:cNvSpPr txBox="1"/>
          <p:nvPr/>
        </p:nvSpPr>
        <p:spPr>
          <a:xfrm>
            <a:off x="285749" y="123136"/>
            <a:ext cx="9574823" cy="6664517"/>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en-US"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CURRICULUM  2020-2021</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Arial Black" panose="020B0A04020102020204" pitchFamily="34" charset="0"/>
                <a:ea typeface="Calibri" panose="020F0502020204030204" pitchFamily="34" charset="0"/>
                <a:cs typeface="Times New Roman" panose="02020603050405020304" pitchFamily="18" charset="0"/>
              </a:rPr>
              <a:t>Aim</a:t>
            </a:r>
            <a:r>
              <a:rPr lang="en-US" dirty="0">
                <a:effectLst/>
                <a:latin typeface="Calibri" panose="020F0502020204030204" pitchFamily="34" charset="0"/>
                <a:ea typeface="Calibri" panose="020F0502020204030204" pitchFamily="34" charset="0"/>
                <a:cs typeface="Times New Roman" panose="02020603050405020304" pitchFamily="18" charset="0"/>
              </a:rPr>
              <a:t>: to support pupils’ learning:  identifying loss of learning (through assessment – formative and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over time…summative</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-present an engaging curriculum to cater to pupils’ mental, emotional, cultural ,physical and spiritual needs to aid in building confidence, resilience, competence and excellence.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to ensure that pupils and staff’s wellbeing are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priority  we will institute the following practical steps: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STAGGERED BREAK TIME </a:t>
            </a:r>
            <a:r>
              <a:rPr lang="en-US" dirty="0">
                <a:effectLst/>
                <a:latin typeface="Calibri" panose="020F0502020204030204" pitchFamily="34" charset="0"/>
                <a:ea typeface="Calibri" panose="020F0502020204030204" pitchFamily="34" charset="0"/>
                <a:cs typeface="Times New Roman" panose="02020603050405020304" pitchFamily="18" charset="0"/>
              </a:rPr>
              <a:t>(Health &amp; Safety &amp; Safe Guarding) TO ALLOW FOR CLEANING (</a:t>
            </a:r>
            <a:r>
              <a:rPr lang="en-US"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EXTENDED LUNCH TIME TO ALLOW FOR CLEANING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10 - 15 MINUTES MORNING MEDITATION AND DISCUSSION  (VIA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TANNOY/ZOOM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LED BY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HT/DHT)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TO BOOST CONFIDENCE AND ENCOURAGE SPEAKING &amp; LISTENING, REFLECTION, PARTICIPATION AND MOTIVATION – </a:t>
            </a:r>
            <a:r>
              <a:rPr lang="en-US" sz="1600" b="1" dirty="0">
                <a:latin typeface="Calibri" panose="020F0502020204030204" pitchFamily="34" charset="0"/>
                <a:ea typeface="Calibri" panose="020F0502020204030204" pitchFamily="34" charset="0"/>
                <a:cs typeface="Times New Roman" panose="02020603050405020304" pitchFamily="18" charset="0"/>
              </a:rPr>
              <a:t>RESILIENCE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EXTRA READING SESSIONS </a:t>
            </a:r>
            <a:r>
              <a:rPr lang="en-US" sz="1600" dirty="0">
                <a:effectLst/>
                <a:latin typeface="Calibri" panose="020F0502020204030204" pitchFamily="34" charset="0"/>
                <a:ea typeface="Calibri" panose="020F0502020204030204" pitchFamily="34" charset="0"/>
                <a:cs typeface="Times New Roman" panose="02020603050405020304" pitchFamily="18" charset="0"/>
              </a:rPr>
              <a:t>– CLASS NOVELS AND GUIDED READING SESSIONS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inspirational stories)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AUTUMN 1 – ALL DISCRETE HISTORY SESSIONS (ONE PER WEEK) WILL BE DEDICATED TO MENTAL AND EMOTIONAL WELLBEING ACTIVITIES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see</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AM OK </a:t>
            </a:r>
            <a:r>
              <a:rPr lang="en-US" b="1" dirty="0" err="1">
                <a:latin typeface="Calibri" panose="020F0502020204030204" pitchFamily="34" charset="0"/>
                <a:ea typeface="Calibri" panose="020F0502020204030204" pitchFamily="34" charset="0"/>
                <a:cs typeface="Times New Roman" panose="02020603050405020304" pitchFamily="18" charset="0"/>
              </a:rPr>
              <a:t>P</a:t>
            </a:r>
            <a:r>
              <a:rPr lang="en-US" b="1" dirty="0" err="1">
                <a:effectLst/>
                <a:latin typeface="Calibri" panose="020F0502020204030204" pitchFamily="34" charset="0"/>
                <a:ea typeface="Calibri" panose="020F0502020204030204" pitchFamily="34" charset="0"/>
                <a:cs typeface="Times New Roman" panose="02020603050405020304" pitchFamily="18" charset="0"/>
              </a:rPr>
              <a:t>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Study distributed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Use of topic related success criteria in </a:t>
            </a:r>
            <a:r>
              <a:rPr lang="en-US"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dirty="0">
                <a:effectLst/>
                <a:latin typeface="Calibri" panose="020F0502020204030204" pitchFamily="34" charset="0"/>
                <a:ea typeface="Calibri" panose="020F0502020204030204" pitchFamily="34" charset="0"/>
                <a:cs typeface="Times New Roman" panose="02020603050405020304" pitchFamily="18" charset="0"/>
              </a:rPr>
              <a:t>  and  English instead of daily success criteria  - saves  time and paper  </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 model</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have ease of workload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Black History Month </a:t>
            </a:r>
            <a:r>
              <a:rPr lang="en-US"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dirty="0">
                <a:effectLst/>
                <a:latin typeface="Calibri" panose="020F0502020204030204" pitchFamily="34" charset="0"/>
                <a:ea typeface="Calibri" panose="020F0502020204030204" pitchFamily="34" charset="0"/>
                <a:cs typeface="Times New Roman" panose="02020603050405020304" pitchFamily="18" charset="0"/>
              </a:rPr>
              <a:t> of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work will focus on:  </a:t>
            </a:r>
            <a:r>
              <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HEALERS AND TEACHERS </a:t>
            </a:r>
            <a:r>
              <a:rPr lang="en-US" dirty="0">
                <a:effectLst/>
                <a:latin typeface="Calibri" panose="020F0502020204030204" pitchFamily="34" charset="0"/>
                <a:ea typeface="Calibri" panose="020F0502020204030204" pitchFamily="34" charset="0"/>
                <a:cs typeface="Times New Roman" panose="02020603050405020304" pitchFamily="18" charset="0"/>
              </a:rPr>
              <a:t>– making links to COVID 19  HEROES </a:t>
            </a:r>
            <a:r>
              <a:rPr lang="en-US" b="1" dirty="0">
                <a:effectLst/>
                <a:latin typeface="Calibri" panose="020F0502020204030204" pitchFamily="34" charset="0"/>
                <a:ea typeface="Calibri" panose="020F0502020204030204" pitchFamily="34" charset="0"/>
                <a:cs typeface="Times New Roman" panose="02020603050405020304" pitchFamily="18" charset="0"/>
              </a:rPr>
              <a:t>(Ms. </a:t>
            </a:r>
            <a:r>
              <a:rPr lang="en-US" b="1" dirty="0" err="1" smtClean="0">
                <a:effectLst/>
                <a:latin typeface="Calibri" panose="020F0502020204030204" pitchFamily="34" charset="0"/>
                <a:ea typeface="Calibri" panose="020F0502020204030204" pitchFamily="34" charset="0"/>
                <a:cs typeface="Times New Roman" panose="02020603050405020304" pitchFamily="18" charset="0"/>
              </a:rPr>
              <a:t>Wiere</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planned a detailed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work – to be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shared-CPD)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CLASS READING NOVELS FOR AUTUMN 1 WILL BE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ABOUT INSPIRATONAL </a:t>
            </a:r>
            <a:r>
              <a:rPr lang="en-US" dirty="0">
                <a:effectLst/>
                <a:latin typeface="Calibri" panose="020F0502020204030204" pitchFamily="34" charset="0"/>
                <a:ea typeface="Calibri" panose="020F0502020204030204" pitchFamily="34" charset="0"/>
                <a:cs typeface="Times New Roman" panose="02020603050405020304" pitchFamily="18" charset="0"/>
              </a:rPr>
              <a:t>ETHNIC MINORITY CHARACTERS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By </a:t>
            </a:r>
            <a:r>
              <a:rPr lang="en-US" dirty="0">
                <a:effectLst/>
                <a:latin typeface="Calibri" panose="020F0502020204030204" pitchFamily="34" charset="0"/>
                <a:ea typeface="Calibri" panose="020F0502020204030204" pitchFamily="34" charset="0"/>
                <a:cs typeface="Times New Roman" panose="02020603050405020304" pitchFamily="18" charset="0"/>
              </a:rPr>
              <a:t>MOSTLY BLACK AUTHORS – identity, pride, determination, self worth etc.</a:t>
            </a:r>
          </a:p>
        </p:txBody>
      </p:sp>
      <p:pic>
        <p:nvPicPr>
          <p:cNvPr id="5122" name="Picture 2" descr="8 Powerful Phrases Leaders Need to Say in a Time of Crisis">
            <a:extLst>
              <a:ext uri="{FF2B5EF4-FFF2-40B4-BE49-F238E27FC236}">
                <a16:creationId xmlns:a16="http://schemas.microsoft.com/office/drawing/2014/main" xmlns="" id="{18B7C951-4C2D-4741-9427-95A62B870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572" y="1288074"/>
            <a:ext cx="2246436" cy="2549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0BC1D72-1250-493F-A590-BB528929412B}"/>
              </a:ext>
            </a:extLst>
          </p:cNvPr>
          <p:cNvSpPr/>
          <p:nvPr/>
        </p:nvSpPr>
        <p:spPr>
          <a:xfrm>
            <a:off x="9728688" y="4158760"/>
            <a:ext cx="2450856" cy="1569660"/>
          </a:xfrm>
          <a:prstGeom prst="rect">
            <a:avLst/>
          </a:prstGeom>
          <a:noFill/>
        </p:spPr>
        <p:txBody>
          <a:bodyPr wrap="square" lIns="91440" tIns="45720" rIns="91440" bIns="45720">
            <a:spAutoFit/>
          </a:bodyPr>
          <a:lstStyle/>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 are 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people doing </a:t>
            </a:r>
          </a:p>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extraordinary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things</a:t>
            </a:r>
          </a:p>
        </p:txBody>
      </p:sp>
    </p:spTree>
    <p:extLst>
      <p:ext uri="{BB962C8B-B14F-4D97-AF65-F5344CB8AC3E}">
        <p14:creationId xmlns:p14="http://schemas.microsoft.com/office/powerpoint/2010/main" val="138622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7AFE4-F950-4C5D-A432-FBC5335EE4F9}"/>
              </a:ext>
            </a:extLst>
          </p:cNvPr>
          <p:cNvSpPr>
            <a:spLocks noGrp="1"/>
          </p:cNvSpPr>
          <p:nvPr>
            <p:ph type="title"/>
          </p:nvPr>
        </p:nvSpPr>
        <p:spPr>
          <a:xfrm>
            <a:off x="762000" y="259617"/>
            <a:ext cx="10786696" cy="773479"/>
          </a:xfrm>
        </p:spPr>
        <p:txBody>
          <a:bodyPr>
            <a:normAutofit/>
          </a:bodyPr>
          <a:lstStyle/>
          <a:p>
            <a:r>
              <a:rPr lang="en-US" sz="3600" b="1" dirty="0">
                <a:latin typeface="Gabriola" panose="04040605051002020D02" pitchFamily="82" charset="0"/>
              </a:rPr>
              <a:t>ADJUSTING TIME TABLES TO DELIVER EFFECTIVELY:</a:t>
            </a:r>
            <a:endParaRPr lang="en-GB" sz="3600" b="1" dirty="0">
              <a:latin typeface="Gabriola" panose="04040605051002020D02" pitchFamily="82" charset="0"/>
            </a:endParaRPr>
          </a:p>
        </p:txBody>
      </p:sp>
      <p:sp>
        <p:nvSpPr>
          <p:cNvPr id="3" name="Content Placeholder 2">
            <a:extLst>
              <a:ext uri="{FF2B5EF4-FFF2-40B4-BE49-F238E27FC236}">
                <a16:creationId xmlns:a16="http://schemas.microsoft.com/office/drawing/2014/main" xmlns="" id="{ADA3D1E9-469B-457C-941B-26E8F3C423EC}"/>
              </a:ext>
            </a:extLst>
          </p:cNvPr>
          <p:cNvSpPr>
            <a:spLocks noGrp="1"/>
          </p:cNvSpPr>
          <p:nvPr>
            <p:ph sz="half" idx="1"/>
          </p:nvPr>
        </p:nvSpPr>
        <p:spPr>
          <a:xfrm>
            <a:off x="838200" y="1107831"/>
            <a:ext cx="5181600" cy="506913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Content Placeholder 3">
            <a:extLst>
              <a:ext uri="{FF2B5EF4-FFF2-40B4-BE49-F238E27FC236}">
                <a16:creationId xmlns:a16="http://schemas.microsoft.com/office/drawing/2014/main" xmlns="" id="{1E3D4E51-35F1-4288-8951-60129CA5CC76}"/>
              </a:ext>
            </a:extLst>
          </p:cNvPr>
          <p:cNvSpPr>
            <a:spLocks noGrp="1"/>
          </p:cNvSpPr>
          <p:nvPr>
            <p:ph sz="half" idx="2"/>
          </p:nvPr>
        </p:nvSpPr>
        <p:spPr>
          <a:xfrm>
            <a:off x="6176681" y="869576"/>
            <a:ext cx="5907245" cy="5916706"/>
          </a:xfrm>
        </p:spPr>
        <p:txBody>
          <a:bodyPr>
            <a:normAutofit/>
          </a:bodyPr>
          <a:lstStyle/>
          <a:p>
            <a:r>
              <a:rPr lang="en-US" b="1" dirty="0"/>
              <a:t>EYFS</a:t>
            </a:r>
            <a:r>
              <a:rPr lang="en-US" dirty="0"/>
              <a:t> – </a:t>
            </a:r>
            <a:r>
              <a:rPr lang="en-US" sz="2400" dirty="0"/>
              <a:t>remains the </a:t>
            </a:r>
            <a:r>
              <a:rPr lang="en-US" sz="2400" dirty="0" smtClean="0"/>
              <a:t>same with </a:t>
            </a:r>
            <a:r>
              <a:rPr lang="en-US" sz="2400" dirty="0"/>
              <a:t>use of recovery curriculum ideas on Twinkl and other </a:t>
            </a:r>
            <a:r>
              <a:rPr lang="en-US" sz="2400" dirty="0" smtClean="0"/>
              <a:t>shared websites</a:t>
            </a:r>
            <a:endParaRPr lang="en-US" sz="2400" dirty="0"/>
          </a:p>
          <a:p>
            <a:r>
              <a:rPr lang="en-US" b="1" dirty="0"/>
              <a:t>KS2</a:t>
            </a:r>
            <a:r>
              <a:rPr lang="en-US" dirty="0"/>
              <a:t>- adjusted to show changes: staggered break, lunch and SMSC/Mental and Emotional Health and Well-being  Activities</a:t>
            </a:r>
          </a:p>
          <a:p>
            <a:r>
              <a:rPr lang="en-US" b="1" dirty="0"/>
              <a:t>KS1</a:t>
            </a:r>
            <a:r>
              <a:rPr lang="en-US" dirty="0"/>
              <a:t> </a:t>
            </a:r>
            <a:r>
              <a:rPr lang="en-US" dirty="0" smtClean="0"/>
              <a:t>AHT/Phase Lead </a:t>
            </a:r>
            <a:r>
              <a:rPr lang="en-US" dirty="0"/>
              <a:t>to adjust time table for Years 1 &amp; </a:t>
            </a:r>
            <a:r>
              <a:rPr lang="en-US" dirty="0" smtClean="0"/>
              <a:t>2 to </a:t>
            </a:r>
            <a:r>
              <a:rPr lang="en-US" dirty="0"/>
              <a:t>show changes: staggered break, lunch and SMSC/Mental and Emotional Health and Well-being  Activities</a:t>
            </a:r>
          </a:p>
          <a:p>
            <a:endParaRPr lang="en-GB" dirty="0"/>
          </a:p>
        </p:txBody>
      </p:sp>
      <p:graphicFrame>
        <p:nvGraphicFramePr>
          <p:cNvPr id="6" name="Diagram 5">
            <a:extLst>
              <a:ext uri="{FF2B5EF4-FFF2-40B4-BE49-F238E27FC236}">
                <a16:creationId xmlns:a16="http://schemas.microsoft.com/office/drawing/2014/main" xmlns="" id="{9F795E7A-117D-475F-B902-910A92B02D24}"/>
              </a:ext>
            </a:extLst>
          </p:cNvPr>
          <p:cNvGraphicFramePr/>
          <p:nvPr>
            <p:extLst>
              <p:ext uri="{D42A27DB-BD31-4B8C-83A1-F6EECF244321}">
                <p14:modId xmlns:p14="http://schemas.microsoft.com/office/powerpoint/2010/main" val="238267242"/>
              </p:ext>
            </p:extLst>
          </p:nvPr>
        </p:nvGraphicFramePr>
        <p:xfrm>
          <a:off x="206253" y="1323609"/>
          <a:ext cx="5782408" cy="492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DE7DE021-B079-4DF7-8DC8-19A601CD1D35}"/>
              </a:ext>
            </a:extLst>
          </p:cNvPr>
          <p:cNvSpPr txBox="1"/>
          <p:nvPr/>
        </p:nvSpPr>
        <p:spPr>
          <a:xfrm>
            <a:off x="5988661" y="5537803"/>
            <a:ext cx="6095266" cy="97872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lang="en-US" sz="3200" dirty="0" smtClean="0">
                <a:solidFill>
                  <a:prstClr val="black"/>
                </a:solidFill>
                <a:latin typeface="Tw Cen MT" panose="020B0602020104020603"/>
              </a:rPr>
              <a:t>Resources: I</a:t>
            </a:r>
            <a:r>
              <a:rPr kumimoji="0" lang="en-US" sz="32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deas</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 </a:t>
            </a: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on Twinkl and </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other websites shared with staff</a:t>
            </a: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77272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11504</TotalTime>
  <Words>2727</Words>
  <Application>Microsoft Office PowerPoint</Application>
  <PresentationFormat>Custom</PresentationFormat>
  <Paragraphs>212</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Integral</vt:lpstr>
      <vt:lpstr>Document</vt:lpstr>
      <vt:lpstr>PowerPoint Presentation</vt:lpstr>
      <vt:lpstr>PowerPoint Presentation</vt:lpstr>
      <vt:lpstr>IMPLEMENTATION:</vt:lpstr>
      <vt:lpstr>Implementation 2</vt:lpstr>
      <vt:lpstr>PowerPoint Presentation</vt:lpstr>
      <vt:lpstr>Planning</vt:lpstr>
      <vt:lpstr> RECOVERY CURRICULUM – THE ‘NEW NORMAL’ AT  ST. ANTONY’S  </vt:lpstr>
      <vt:lpstr>PowerPoint Presentation</vt:lpstr>
      <vt:lpstr>ADJUSTING TIME TABLES TO DELIVER EFFECTIVELY:</vt:lpstr>
      <vt:lpstr>PowerPoint Presentation</vt:lpstr>
      <vt:lpstr>STAFF PERSONAL RECOVERY PLAN (COMPLETE YOUR OWN BLANK ONE)</vt:lpstr>
      <vt:lpstr>PowerPoint Presentation</vt:lpstr>
      <vt:lpstr>PowerPoint Presentation</vt:lpstr>
      <vt:lpstr>PowerPoint Presentation</vt:lpstr>
      <vt:lpstr>PowerPoint Presentation</vt:lpstr>
      <vt:lpstr>PowerPoint Presentation</vt:lpstr>
      <vt:lpstr>PowerPoint Presentation</vt:lpstr>
      <vt:lpstr> BLACK HISTORY MONTH PROGRAMME OF WORK 2020-21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wade</dc:creator>
  <cp:lastModifiedBy>kyoganathan1.316</cp:lastModifiedBy>
  <cp:revision>70</cp:revision>
  <cp:lastPrinted>2021-06-10T12:24:37Z</cp:lastPrinted>
  <dcterms:created xsi:type="dcterms:W3CDTF">2020-08-22T10:05:17Z</dcterms:created>
  <dcterms:modified xsi:type="dcterms:W3CDTF">2024-11-11T15:16:32Z</dcterms:modified>
</cp:coreProperties>
</file>