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9" r:id="rId4"/>
    <p:sldId id="268" r:id="rId5"/>
    <p:sldId id="267" r:id="rId6"/>
    <p:sldId id="266" r:id="rId7"/>
  </p:sldIdLst>
  <p:sldSz cx="12192000" cy="6858000"/>
  <p:notesSz cx="679926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Moore" initials="AM" lastIdx="1" clrIdx="0">
    <p:extLst>
      <p:ext uri="{19B8F6BF-5375-455C-9EA6-DF929625EA0E}">
        <p15:presenceInfo xmlns:p15="http://schemas.microsoft.com/office/powerpoint/2012/main" userId="Angela Moo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107" d="100"/>
          <a:sy n="107" d="100"/>
        </p:scale>
        <p:origin x="78" y="-11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459F9E-57B5-43CC-96D0-6EFDDDA1FC4F}"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110627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459F9E-57B5-43CC-96D0-6EFDDDA1FC4F}"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358057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459F9E-57B5-43CC-96D0-6EFDDDA1FC4F}"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17492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459F9E-57B5-43CC-96D0-6EFDDDA1FC4F}"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315053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59F9E-57B5-43CC-96D0-6EFDDDA1FC4F}"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179408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459F9E-57B5-43CC-96D0-6EFDDDA1FC4F}"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28346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459F9E-57B5-43CC-96D0-6EFDDDA1FC4F}" type="datetimeFigureOut">
              <a:rPr lang="en-GB" smtClean="0"/>
              <a:t>27/04/2023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26672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459F9E-57B5-43CC-96D0-6EFDDDA1FC4F}" type="datetimeFigureOut">
              <a:rPr lang="en-GB" smtClean="0"/>
              <a:t>27/04/2023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261178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59F9E-57B5-43CC-96D0-6EFDDDA1FC4F}" type="datetimeFigureOut">
              <a:rPr lang="en-GB" smtClean="0"/>
              <a:t>27/04/2023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197658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459F9E-57B5-43CC-96D0-6EFDDDA1FC4F}"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133447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459F9E-57B5-43CC-96D0-6EFDDDA1FC4F}"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B45E0-7538-4216-8691-A5CBDA018C68}" type="slidenum">
              <a:rPr lang="en-GB" smtClean="0"/>
              <a:t>‹#›</a:t>
            </a:fld>
            <a:endParaRPr lang="en-GB"/>
          </a:p>
        </p:txBody>
      </p:sp>
    </p:spTree>
    <p:extLst>
      <p:ext uri="{BB962C8B-B14F-4D97-AF65-F5344CB8AC3E}">
        <p14:creationId xmlns:p14="http://schemas.microsoft.com/office/powerpoint/2010/main" val="418112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59F9E-57B5-43CC-96D0-6EFDDDA1FC4F}" type="datetimeFigureOut">
              <a:rPr lang="en-GB" smtClean="0"/>
              <a:t>27/04/2023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B45E0-7538-4216-8691-A5CBDA018C68}" type="slidenum">
              <a:rPr lang="en-GB" smtClean="0"/>
              <a:t>‹#›</a:t>
            </a:fld>
            <a:endParaRPr lang="en-GB"/>
          </a:p>
        </p:txBody>
      </p:sp>
    </p:spTree>
    <p:extLst>
      <p:ext uri="{BB962C8B-B14F-4D97-AF65-F5344CB8AC3E}">
        <p14:creationId xmlns:p14="http://schemas.microsoft.com/office/powerpoint/2010/main" val="267458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info@st-antonys-jun.newham.sch.uk" TargetMode="External"/><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487295"/>
          </a:xfrm>
          <a:solidFill>
            <a:srgbClr val="92D050"/>
          </a:solidFill>
        </p:spPr>
        <p:txBody>
          <a:bodyPr/>
          <a:lstStyle/>
          <a:p>
            <a:pPr algn="ctr"/>
            <a:r>
              <a:rPr lang="en-GB" dirty="0" smtClean="0"/>
              <a:t> </a:t>
            </a:r>
            <a:r>
              <a:rPr lang="en-GB" sz="4000" b="1" dirty="0" smtClean="0">
                <a:latin typeface="Arial Black" panose="020B0A04020102020204" pitchFamily="34" charset="0"/>
              </a:rPr>
              <a:t>ST  Antony’s Catholic Primary </a:t>
            </a:r>
            <a:br>
              <a:rPr lang="en-GB" sz="4000" b="1" dirty="0" smtClean="0">
                <a:latin typeface="Arial Black" panose="020B0A04020102020204" pitchFamily="34" charset="0"/>
              </a:rPr>
            </a:br>
            <a:r>
              <a:rPr lang="en-GB" sz="3600" b="1" dirty="0" smtClean="0">
                <a:latin typeface="Arial Black" panose="020B0A04020102020204" pitchFamily="34" charset="0"/>
              </a:rPr>
              <a:t>A Brief History For Our 160</a:t>
            </a:r>
            <a:r>
              <a:rPr lang="en-GB" sz="3600" b="1" baseline="30000" dirty="0" smtClean="0">
                <a:latin typeface="Arial Black" panose="020B0A04020102020204" pitchFamily="34" charset="0"/>
              </a:rPr>
              <a:t>th</a:t>
            </a:r>
            <a:r>
              <a:rPr lang="en-GB" sz="3600" b="1" dirty="0" smtClean="0">
                <a:latin typeface="Arial Black" panose="020B0A04020102020204" pitchFamily="34" charset="0"/>
              </a:rPr>
              <a:t> Anniversary</a:t>
            </a:r>
            <a:endParaRPr lang="en-GB" sz="3600" b="1" dirty="0">
              <a:latin typeface="Arial Black" panose="020B0A04020102020204" pitchFamily="34" charset="0"/>
            </a:endParaRPr>
          </a:p>
        </p:txBody>
      </p:sp>
      <p:pic>
        <p:nvPicPr>
          <p:cNvPr id="6" name="Picture 5">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11230152" y="62877"/>
            <a:ext cx="961848" cy="1052692"/>
          </a:xfrm>
          <a:prstGeom prst="rect">
            <a:avLst/>
          </a:prstGeom>
        </p:spPr>
      </p:pic>
      <p:pic>
        <p:nvPicPr>
          <p:cNvPr id="7" name="Picture 6">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1" y="62877"/>
            <a:ext cx="864164" cy="979539"/>
          </a:xfrm>
          <a:prstGeom prst="rect">
            <a:avLst/>
          </a:prstGeom>
        </p:spPr>
      </p:pic>
      <p:sp>
        <p:nvSpPr>
          <p:cNvPr id="5" name="Content Placeholder 4"/>
          <p:cNvSpPr>
            <a:spLocks noGrp="1"/>
          </p:cNvSpPr>
          <p:nvPr>
            <p:ph sz="half" idx="2"/>
          </p:nvPr>
        </p:nvSpPr>
        <p:spPr>
          <a:xfrm>
            <a:off x="4123944" y="1550170"/>
            <a:ext cx="8068056" cy="5380982"/>
          </a:xfrm>
        </p:spPr>
        <p:txBody>
          <a:bodyPr>
            <a:normAutofit fontScale="92500" lnSpcReduction="10000"/>
          </a:bodyPr>
          <a:lstStyle/>
          <a:p>
            <a:pPr marL="0" indent="0">
              <a:buNone/>
            </a:pPr>
            <a:r>
              <a:rPr lang="en-GB" b="1" dirty="0" smtClean="0">
                <a:solidFill>
                  <a:schemeClr val="accent4">
                    <a:lumMod val="50000"/>
                  </a:schemeClr>
                </a:solidFill>
              </a:rPr>
              <a:t>Prayer of St Antony:</a:t>
            </a:r>
          </a:p>
          <a:p>
            <a:pPr marL="0" indent="0">
              <a:buNone/>
            </a:pPr>
            <a:r>
              <a:rPr lang="en-GB" b="1" i="1" dirty="0" smtClean="0">
                <a:solidFill>
                  <a:schemeClr val="accent4">
                    <a:lumMod val="50000"/>
                  </a:schemeClr>
                </a:solidFill>
                <a:latin typeface="Lucida Calligraphy" panose="03010101010101010101" pitchFamily="66" charset="0"/>
              </a:rPr>
              <a:t>Dear Lord, let me love you so much each day, that I have no room for anything else but your love and compassion for others.</a:t>
            </a:r>
          </a:p>
          <a:p>
            <a:pPr marL="0" indent="0">
              <a:buNone/>
            </a:pPr>
            <a:r>
              <a:rPr lang="en-GB" b="1" i="1" dirty="0" smtClean="0">
                <a:solidFill>
                  <a:schemeClr val="accent4">
                    <a:lumMod val="50000"/>
                  </a:schemeClr>
                </a:solidFill>
                <a:latin typeface="Lucida Calligraphy" panose="03010101010101010101" pitchFamily="66" charset="0"/>
              </a:rPr>
              <a:t>Let me serve you so faithfully each day that I will never count the cost of serving each of your precious creations: man, woman or child.</a:t>
            </a:r>
          </a:p>
          <a:p>
            <a:pPr marL="0" indent="0">
              <a:buNone/>
            </a:pPr>
            <a:r>
              <a:rPr lang="en-GB" b="1" i="1" dirty="0" smtClean="0">
                <a:solidFill>
                  <a:schemeClr val="accent4">
                    <a:lumMod val="50000"/>
                  </a:schemeClr>
                </a:solidFill>
                <a:latin typeface="Lucida Calligraphy" panose="03010101010101010101" pitchFamily="66" charset="0"/>
              </a:rPr>
              <a:t>Help me to see you in all the beauty that you surround me with daily, knowing that you are always close to me, through the birds and the bees, the flowers and the trees, the rain and the sun since time itself  had begun.   Amen.</a:t>
            </a:r>
            <a:endParaRPr lang="en-GB" b="1" i="1" dirty="0">
              <a:solidFill>
                <a:schemeClr val="accent4">
                  <a:lumMod val="50000"/>
                </a:schemeClr>
              </a:solidFill>
              <a:latin typeface="Lucida Calligraphy" panose="03010101010101010101" pitchFamily="66" charset="0"/>
            </a:endParaRPr>
          </a:p>
        </p:txBody>
      </p:sp>
      <p:pic>
        <p:nvPicPr>
          <p:cNvPr id="1028" name="Picture 4" descr="St. Anthony of Padua - Patron Saint Art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 y="1560448"/>
            <a:ext cx="3977640" cy="529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1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487295"/>
          </a:xfrm>
          <a:solidFill>
            <a:srgbClr val="92D050"/>
          </a:solidFill>
        </p:spPr>
        <p:txBody>
          <a:bodyPr>
            <a:normAutofit/>
          </a:bodyPr>
          <a:lstStyle/>
          <a:p>
            <a:pPr algn="ctr"/>
            <a:r>
              <a:rPr lang="en-GB" dirty="0" smtClean="0"/>
              <a:t> </a:t>
            </a:r>
            <a:r>
              <a:rPr lang="en-GB" sz="4000" b="1" dirty="0" smtClean="0">
                <a:latin typeface="Arial Black" panose="020B0A04020102020204" pitchFamily="34" charset="0"/>
              </a:rPr>
              <a:t>Ursuline Nuns From Belgium</a:t>
            </a:r>
            <a:br>
              <a:rPr lang="en-GB" sz="4000" b="1" dirty="0" smtClean="0">
                <a:latin typeface="Arial Black" panose="020B0A04020102020204" pitchFamily="34" charset="0"/>
              </a:rPr>
            </a:br>
            <a:r>
              <a:rPr lang="en-GB" sz="3100" b="1" dirty="0" smtClean="0">
                <a:latin typeface="Arial Black" panose="020B0A04020102020204" pitchFamily="34" charset="0"/>
              </a:rPr>
              <a:t>First</a:t>
            </a:r>
            <a:r>
              <a:rPr lang="en-GB" sz="4000" b="1" dirty="0" smtClean="0">
                <a:latin typeface="Arial Black" panose="020B0A04020102020204" pitchFamily="34" charset="0"/>
              </a:rPr>
              <a:t> </a:t>
            </a:r>
            <a:r>
              <a:rPr lang="en-GB" sz="3100" b="1" dirty="0" smtClean="0">
                <a:latin typeface="Arial Black" panose="020B0A04020102020204" pitchFamily="34" charset="0"/>
              </a:rPr>
              <a:t>Catholic Schools In Forest Gate</a:t>
            </a:r>
            <a:endParaRPr lang="en-GB" sz="2700" b="1" dirty="0">
              <a:latin typeface="Arial Black" panose="020B0A04020102020204" pitchFamily="34" charset="0"/>
            </a:endParaRPr>
          </a:p>
        </p:txBody>
      </p:sp>
      <p:pic>
        <p:nvPicPr>
          <p:cNvPr id="6" name="Picture 5">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10890504" y="62876"/>
            <a:ext cx="1301496" cy="1424419"/>
          </a:xfrm>
          <a:prstGeom prst="rect">
            <a:avLst/>
          </a:prstGeom>
        </p:spPr>
      </p:pic>
      <p:pic>
        <p:nvPicPr>
          <p:cNvPr id="7" name="Picture 6">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0" y="62877"/>
            <a:ext cx="1321181" cy="1497572"/>
          </a:xfrm>
          <a:prstGeom prst="rect">
            <a:avLst/>
          </a:prstGeom>
        </p:spPr>
      </p:pic>
      <p:sp>
        <p:nvSpPr>
          <p:cNvPr id="3" name="Rectangle 2"/>
          <p:cNvSpPr/>
          <p:nvPr/>
        </p:nvSpPr>
        <p:spPr>
          <a:xfrm>
            <a:off x="6284976" y="2180719"/>
            <a:ext cx="6096000" cy="646331"/>
          </a:xfrm>
          <a:prstGeom prst="rect">
            <a:avLst/>
          </a:prstGeom>
        </p:spPr>
        <p:txBody>
          <a:bodyPr>
            <a:spAutoFit/>
          </a:bodyPr>
          <a:lstStyle/>
          <a:p>
            <a:r>
              <a:rPr lang="en-GB" dirty="0"/>
              <a:t/>
            </a:r>
            <a:br>
              <a:rPr lang="en-GB" dirty="0"/>
            </a:br>
            <a:endParaRPr lang="en-GB" dirty="0"/>
          </a:p>
        </p:txBody>
      </p:sp>
      <p:sp>
        <p:nvSpPr>
          <p:cNvPr id="5" name="Rectangle 4"/>
          <p:cNvSpPr/>
          <p:nvPr/>
        </p:nvSpPr>
        <p:spPr>
          <a:xfrm>
            <a:off x="76200" y="1545860"/>
            <a:ext cx="6096000" cy="4108817"/>
          </a:xfrm>
          <a:prstGeom prst="rect">
            <a:avLst/>
          </a:prstGeom>
        </p:spPr>
        <p:txBody>
          <a:bodyPr>
            <a:spAutoFit/>
          </a:bodyPr>
          <a:lstStyle/>
          <a:p>
            <a:r>
              <a:rPr lang="en-GB" dirty="0" smtClean="0">
                <a:solidFill>
                  <a:srgbClr val="222222"/>
                </a:solidFill>
                <a:latin typeface="Arial" panose="020B0604020202020204" pitchFamily="34" charset="0"/>
                <a:cs typeface="Arial" panose="020B0604020202020204" pitchFamily="34" charset="0"/>
              </a:rPr>
              <a:t> </a:t>
            </a:r>
            <a:r>
              <a:rPr lang="en-GB" dirty="0">
                <a:solidFill>
                  <a:srgbClr val="222222"/>
                </a:solidFill>
                <a:latin typeface="Arial" panose="020B0604020202020204" pitchFamily="34" charset="0"/>
                <a:cs typeface="Arial" panose="020B0604020202020204" pitchFamily="34" charset="0"/>
              </a:rPr>
              <a:t>The first traceable Catholic school in the area known as </a:t>
            </a:r>
            <a:r>
              <a:rPr lang="en-GB" dirty="0" smtClean="0">
                <a:solidFill>
                  <a:srgbClr val="222222"/>
                </a:solidFill>
                <a:latin typeface="Arial" panose="020B0604020202020204" pitchFamily="34" charset="0"/>
                <a:cs typeface="Arial" panose="020B0604020202020204" pitchFamily="34" charset="0"/>
              </a:rPr>
              <a:t>the old West </a:t>
            </a:r>
            <a:r>
              <a:rPr lang="en-GB" dirty="0">
                <a:solidFill>
                  <a:srgbClr val="222222"/>
                </a:solidFill>
                <a:latin typeface="Arial" panose="020B0604020202020204" pitchFamily="34" charset="0"/>
                <a:cs typeface="Arial" panose="020B0604020202020204" pitchFamily="34" charset="0"/>
              </a:rPr>
              <a:t>Ham </a:t>
            </a:r>
            <a:r>
              <a:rPr lang="en-GB" dirty="0" smtClean="0">
                <a:solidFill>
                  <a:srgbClr val="222222"/>
                </a:solidFill>
                <a:latin typeface="Arial" panose="020B0604020202020204" pitchFamily="34" charset="0"/>
                <a:cs typeface="Arial" panose="020B0604020202020204" pitchFamily="34" charset="0"/>
              </a:rPr>
              <a:t>Ward which </a:t>
            </a:r>
            <a:r>
              <a:rPr lang="en-GB" dirty="0">
                <a:solidFill>
                  <a:srgbClr val="222222"/>
                </a:solidFill>
                <a:latin typeface="Arial" panose="020B0604020202020204" pitchFamily="34" charset="0"/>
                <a:cs typeface="Arial" panose="020B0604020202020204" pitchFamily="34" charset="0"/>
              </a:rPr>
              <a:t>covered a wide </a:t>
            </a:r>
            <a:r>
              <a:rPr lang="en-GB" dirty="0" smtClean="0">
                <a:solidFill>
                  <a:srgbClr val="222222"/>
                </a:solidFill>
                <a:latin typeface="Arial" panose="020B0604020202020204" pitchFamily="34" charset="0"/>
                <a:cs typeface="Arial" panose="020B0604020202020204" pitchFamily="34" charset="0"/>
              </a:rPr>
              <a:t>ranging area of what later came to be called Forest Gate was established </a:t>
            </a:r>
            <a:r>
              <a:rPr lang="en-GB" dirty="0">
                <a:solidFill>
                  <a:srgbClr val="222222"/>
                </a:solidFill>
                <a:latin typeface="Arial" panose="020B0604020202020204" pitchFamily="34" charset="0"/>
                <a:cs typeface="Arial" panose="020B0604020202020204" pitchFamily="34" charset="0"/>
              </a:rPr>
              <a:t>in Stratford around </a:t>
            </a:r>
            <a:r>
              <a:rPr lang="en-GB" dirty="0" smtClean="0">
                <a:solidFill>
                  <a:srgbClr val="222222"/>
                </a:solidFill>
                <a:latin typeface="Arial" panose="020B0604020202020204" pitchFamily="34" charset="0"/>
                <a:cs typeface="Arial" panose="020B0604020202020204" pitchFamily="34" charset="0"/>
              </a:rPr>
              <a:t>1815. Later i</a:t>
            </a:r>
            <a:r>
              <a:rPr lang="en-GB" sz="1700" dirty="0" smtClean="0">
                <a:latin typeface="Arial" panose="020B0604020202020204" pitchFamily="34" charset="0"/>
                <a:cs typeface="Arial" panose="020B0604020202020204" pitchFamily="34" charset="0"/>
              </a:rPr>
              <a:t>n the mid-nineteenth </a:t>
            </a:r>
            <a:r>
              <a:rPr lang="en-GB" sz="1700" dirty="0">
                <a:latin typeface="Arial" panose="020B0604020202020204" pitchFamily="34" charset="0"/>
                <a:cs typeface="Arial" panose="020B0604020202020204" pitchFamily="34" charset="0"/>
              </a:rPr>
              <a:t>century </a:t>
            </a:r>
            <a:r>
              <a:rPr lang="en-GB" sz="1700" dirty="0" smtClean="0">
                <a:latin typeface="Arial" panose="020B0604020202020204" pitchFamily="34" charset="0"/>
                <a:cs typeface="Arial" panose="020B0604020202020204" pitchFamily="34" charset="0"/>
              </a:rPr>
              <a:t> the population in Forest Gate was increasing, largely due to </a:t>
            </a:r>
            <a:r>
              <a:rPr lang="en-GB" sz="1700" dirty="0">
                <a:latin typeface="Arial" panose="020B0604020202020204" pitchFamily="34" charset="0"/>
                <a:cs typeface="Arial" panose="020B0604020202020204" pitchFamily="34" charset="0"/>
              </a:rPr>
              <a:t>an influx of Irish economic refugees, fleeing the potato </a:t>
            </a:r>
            <a:r>
              <a:rPr lang="en-GB" sz="1700" dirty="0" smtClean="0">
                <a:latin typeface="Arial" panose="020B0604020202020204" pitchFamily="34" charset="0"/>
                <a:cs typeface="Arial" panose="020B0604020202020204" pitchFamily="34" charset="0"/>
              </a:rPr>
              <a:t>famine in their homeland. </a:t>
            </a:r>
          </a:p>
          <a:p>
            <a:endParaRPr lang="en-GB" sz="1700" dirty="0">
              <a:latin typeface="Arial" panose="020B0604020202020204" pitchFamily="34" charset="0"/>
              <a:cs typeface="Arial" panose="020B0604020202020204" pitchFamily="34" charset="0"/>
            </a:endParaRPr>
          </a:p>
          <a:p>
            <a:endParaRPr lang="en-GB" sz="1700" dirty="0" smtClean="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smtClean="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r>
              <a:rPr lang="en-GB" sz="1700" dirty="0"/>
              <a:t/>
            </a:r>
            <a:br>
              <a:rPr lang="en-GB" sz="1700" dirty="0"/>
            </a:br>
            <a:r>
              <a:rPr lang="en-GB" dirty="0"/>
              <a:t/>
            </a:r>
            <a:br>
              <a:rPr lang="en-GB" dirty="0"/>
            </a:br>
            <a:endParaRPr lang="en-GB"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a:xfrm>
            <a:off x="6172200" y="1487295"/>
            <a:ext cx="6019800" cy="5370705"/>
          </a:xfrm>
        </p:spPr>
        <p:txBody>
          <a:bodyPr>
            <a:normAutofit fontScale="25000" lnSpcReduction="20000"/>
          </a:bodyPr>
          <a:lstStyle/>
          <a:p>
            <a:endParaRPr lang="en-GB" sz="1400" dirty="0" smtClean="0"/>
          </a:p>
          <a:p>
            <a:pPr marL="0" indent="0">
              <a:lnSpc>
                <a:spcPct val="120000"/>
              </a:lnSpc>
              <a:buNone/>
            </a:pPr>
            <a:r>
              <a:rPr lang="en-GB" sz="7200" dirty="0">
                <a:latin typeface="Arial" panose="020B0604020202020204" pitchFamily="34" charset="0"/>
                <a:cs typeface="Arial" panose="020B0604020202020204" pitchFamily="34" charset="0"/>
              </a:rPr>
              <a:t>Then Father James </a:t>
            </a:r>
            <a:r>
              <a:rPr lang="en-GB" sz="7200" dirty="0" err="1">
                <a:latin typeface="Arial" panose="020B0604020202020204" pitchFamily="34" charset="0"/>
                <a:cs typeface="Arial" panose="020B0604020202020204" pitchFamily="34" charset="0"/>
              </a:rPr>
              <a:t>McQuoin</a:t>
            </a:r>
            <a:r>
              <a:rPr lang="en-GB" sz="7200" dirty="0">
                <a:latin typeface="Arial" panose="020B0604020202020204" pitchFamily="34" charset="0"/>
                <a:cs typeface="Arial" panose="020B0604020202020204" pitchFamily="34" charset="0"/>
              </a:rPr>
              <a:t> , a Catholic Priest based in Stratford was seeking help with his mission to educate Catholic children, in response to the push by the Church of England and other Non-Conformist organisations that were providing education through  establishing local charity schools</a:t>
            </a:r>
            <a:r>
              <a:rPr lang="en-GB" sz="7200" dirty="0" smtClean="0">
                <a:latin typeface="Arial" panose="020B0604020202020204" pitchFamily="34" charset="0"/>
                <a:cs typeface="Arial" panose="020B0604020202020204" pitchFamily="34" charset="0"/>
              </a:rPr>
              <a:t>.</a:t>
            </a:r>
          </a:p>
          <a:p>
            <a:pPr marL="0" indent="0">
              <a:lnSpc>
                <a:spcPct val="120000"/>
              </a:lnSpc>
              <a:buNone/>
            </a:pPr>
            <a:r>
              <a:rPr lang="en-GB" sz="7200" dirty="0">
                <a:latin typeface="Arial" panose="020B0604020202020204" pitchFamily="34" charset="0"/>
                <a:cs typeface="Arial" panose="020B0604020202020204" pitchFamily="34" charset="0"/>
              </a:rPr>
              <a:t>In February 1862, Father James </a:t>
            </a:r>
            <a:r>
              <a:rPr lang="en-GB" sz="7200" dirty="0" err="1">
                <a:latin typeface="Arial" panose="020B0604020202020204" pitchFamily="34" charset="0"/>
                <a:cs typeface="Arial" panose="020B0604020202020204" pitchFamily="34" charset="0"/>
              </a:rPr>
              <a:t>McQuoin</a:t>
            </a:r>
            <a:r>
              <a:rPr lang="en-GB" sz="7200" dirty="0">
                <a:latin typeface="Arial" panose="020B0604020202020204" pitchFamily="34" charset="0"/>
                <a:cs typeface="Arial" panose="020B0604020202020204" pitchFamily="34" charset="0"/>
              </a:rPr>
              <a:t> invited a party of four Ursuline nuns from Belgium to visit the Upton Park area (which was the more developed part of Forest Gate, at the time).  He had invited the Ursuline Nuns as their  order was one largely committed to education and  he was aware that they had been seeking a base in England for at least a decade prior from around 1852 with no success.</a:t>
            </a:r>
          </a:p>
          <a:p>
            <a:pPr marL="0" indent="0">
              <a:lnSpc>
                <a:spcPct val="120000"/>
              </a:lnSpc>
              <a:buNone/>
            </a:pPr>
            <a:endParaRPr lang="en-GB" sz="7200" dirty="0">
              <a:latin typeface="Arial" panose="020B0604020202020204" pitchFamily="34" charset="0"/>
              <a:cs typeface="Arial" panose="020B0604020202020204" pitchFamily="34" charset="0"/>
            </a:endParaRPr>
          </a:p>
          <a:p>
            <a:pPr marL="0" indent="0">
              <a:lnSpc>
                <a:spcPct val="120000"/>
              </a:lnSpc>
              <a:buNone/>
            </a:pPr>
            <a:endParaRPr lang="en-GB" sz="7200" dirty="0" smtClean="0">
              <a:latin typeface="Arial" panose="020B0604020202020204" pitchFamily="34" charset="0"/>
              <a:cs typeface="Arial" panose="020B0604020202020204" pitchFamily="34" charset="0"/>
            </a:endParaRPr>
          </a:p>
          <a:p>
            <a:endParaRPr lang="en-GB" sz="4900" dirty="0">
              <a:latin typeface="Arial" panose="020B0604020202020204" pitchFamily="34" charset="0"/>
              <a:cs typeface="Arial" panose="020B0604020202020204" pitchFamily="34" charset="0"/>
            </a:endParaRPr>
          </a:p>
          <a:p>
            <a:endParaRPr lang="en-GB" sz="4900" dirty="0" smtClean="0">
              <a:latin typeface="Arial" panose="020B0604020202020204" pitchFamily="34" charset="0"/>
              <a:cs typeface="Arial" panose="020B0604020202020204" pitchFamily="34" charset="0"/>
            </a:endParaRP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pPr marL="0" indent="0">
              <a:buNone/>
            </a:pPr>
            <a:endParaRPr lang="en-GB" sz="1400" dirty="0" smtClean="0"/>
          </a:p>
          <a:p>
            <a:endParaRPr lang="en-GB" sz="1400" dirty="0" smtClean="0"/>
          </a:p>
          <a:p>
            <a:endParaRPr lang="en-GB" sz="1400" dirty="0" smtClean="0"/>
          </a:p>
          <a:p>
            <a:endParaRPr lang="en-GB" sz="3400" dirty="0"/>
          </a:p>
          <a:p>
            <a:endParaRPr lang="en-GB" dirty="0" smtClean="0"/>
          </a:p>
          <a:p>
            <a:endParaRPr lang="en-GB" dirty="0"/>
          </a:p>
        </p:txBody>
      </p:sp>
      <p:sp>
        <p:nvSpPr>
          <p:cNvPr id="10" name="Rectangle 9"/>
          <p:cNvSpPr/>
          <p:nvPr/>
        </p:nvSpPr>
        <p:spPr>
          <a:xfrm>
            <a:off x="33400" y="6182935"/>
            <a:ext cx="5782183" cy="369332"/>
          </a:xfrm>
          <a:prstGeom prst="rect">
            <a:avLst/>
          </a:prstGeom>
        </p:spPr>
        <p:txBody>
          <a:bodyPr wrap="square">
            <a:spAutoFit/>
          </a:bodyPr>
          <a:lstStyle/>
          <a:p>
            <a:r>
              <a:rPr lang="en-GB" dirty="0" smtClean="0">
                <a:solidFill>
                  <a:srgbClr val="222222"/>
                </a:solidFill>
                <a:latin typeface="Arial" panose="020B0604020202020204" pitchFamily="34" charset="0"/>
                <a:cs typeface="Arial" panose="020B0604020202020204" pitchFamily="34" charset="0"/>
              </a:rPr>
              <a:t>Irish immigrants arriving in the Docklands in the 1850s</a:t>
            </a:r>
            <a:endParaRPr lang="en-GB" dirty="0">
              <a:latin typeface="Arial" panose="020B0604020202020204" pitchFamily="34" charset="0"/>
              <a:cs typeface="Arial" panose="020B0604020202020204" pitchFamily="34" charset="0"/>
            </a:endParaRPr>
          </a:p>
        </p:txBody>
      </p:sp>
      <p:pic>
        <p:nvPicPr>
          <p:cNvPr id="12" name="Picture 2" descr="Irish Immig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72" y="3520473"/>
            <a:ext cx="3797554" cy="266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79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487295"/>
          </a:xfrm>
          <a:solidFill>
            <a:srgbClr val="92D050"/>
          </a:solidFill>
        </p:spPr>
        <p:txBody>
          <a:bodyPr>
            <a:normAutofit fontScale="90000"/>
          </a:bodyPr>
          <a:lstStyle/>
          <a:p>
            <a:pPr algn="ctr"/>
            <a:r>
              <a:rPr lang="en-GB" dirty="0" smtClean="0"/>
              <a:t> </a:t>
            </a:r>
            <a:r>
              <a:rPr lang="en-GB" sz="4000" b="1" dirty="0" smtClean="0">
                <a:latin typeface="Arial Black" panose="020B0A04020102020204" pitchFamily="34" charset="0"/>
              </a:rPr>
              <a:t>Ursuline Nuns From Belgium</a:t>
            </a:r>
            <a:br>
              <a:rPr lang="en-GB" sz="4000" b="1" dirty="0" smtClean="0">
                <a:latin typeface="Arial Black" panose="020B0A04020102020204" pitchFamily="34" charset="0"/>
              </a:rPr>
            </a:br>
            <a:r>
              <a:rPr lang="en-GB" sz="3600" b="1" dirty="0" smtClean="0">
                <a:latin typeface="Arial Black" panose="020B0A04020102020204" pitchFamily="34" charset="0"/>
              </a:rPr>
              <a:t>First</a:t>
            </a:r>
            <a:r>
              <a:rPr lang="en-GB" b="1" dirty="0" smtClean="0">
                <a:latin typeface="Arial Black" panose="020B0A04020102020204" pitchFamily="34" charset="0"/>
              </a:rPr>
              <a:t> </a:t>
            </a:r>
            <a:r>
              <a:rPr lang="en-GB" sz="3600" b="1" dirty="0" smtClean="0">
                <a:latin typeface="Arial Black" panose="020B0A04020102020204" pitchFamily="34" charset="0"/>
              </a:rPr>
              <a:t>Established St Antony’s On ‘Sun Row’</a:t>
            </a:r>
            <a:br>
              <a:rPr lang="en-GB" sz="3600" b="1" dirty="0" smtClean="0">
                <a:latin typeface="Arial Black" panose="020B0A04020102020204" pitchFamily="34" charset="0"/>
              </a:rPr>
            </a:br>
            <a:r>
              <a:rPr lang="en-GB" sz="3100" b="1" dirty="0" smtClean="0">
                <a:latin typeface="Arial Black" panose="020B0A04020102020204" pitchFamily="34" charset="0"/>
              </a:rPr>
              <a:t>Now Known As Green Street</a:t>
            </a:r>
            <a:endParaRPr lang="en-GB" sz="3100" b="1" dirty="0">
              <a:latin typeface="Arial Black" panose="020B0A04020102020204" pitchFamily="34" charset="0"/>
            </a:endParaRPr>
          </a:p>
        </p:txBody>
      </p:sp>
      <p:pic>
        <p:nvPicPr>
          <p:cNvPr id="6" name="Picture 5">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10890504" y="62876"/>
            <a:ext cx="1301496" cy="1424419"/>
          </a:xfrm>
          <a:prstGeom prst="rect">
            <a:avLst/>
          </a:prstGeom>
        </p:spPr>
      </p:pic>
      <p:pic>
        <p:nvPicPr>
          <p:cNvPr id="7" name="Picture 6">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0" y="62877"/>
            <a:ext cx="1321181" cy="1497572"/>
          </a:xfrm>
          <a:prstGeom prst="rect">
            <a:avLst/>
          </a:prstGeom>
        </p:spPr>
      </p:pic>
      <p:sp>
        <p:nvSpPr>
          <p:cNvPr id="3" name="Rectangle 2"/>
          <p:cNvSpPr/>
          <p:nvPr/>
        </p:nvSpPr>
        <p:spPr>
          <a:xfrm>
            <a:off x="6284976" y="2180719"/>
            <a:ext cx="6096000" cy="646331"/>
          </a:xfrm>
          <a:prstGeom prst="rect">
            <a:avLst/>
          </a:prstGeom>
        </p:spPr>
        <p:txBody>
          <a:bodyPr>
            <a:spAutoFit/>
          </a:bodyPr>
          <a:lstStyle/>
          <a:p>
            <a:r>
              <a:rPr lang="en-GB" dirty="0"/>
              <a:t/>
            </a:r>
            <a:br>
              <a:rPr lang="en-GB" dirty="0"/>
            </a:br>
            <a:endParaRPr lang="en-GB" dirty="0"/>
          </a:p>
        </p:txBody>
      </p:sp>
      <p:sp>
        <p:nvSpPr>
          <p:cNvPr id="5" name="Rectangle 4"/>
          <p:cNvSpPr/>
          <p:nvPr/>
        </p:nvSpPr>
        <p:spPr>
          <a:xfrm>
            <a:off x="76200" y="1545860"/>
            <a:ext cx="6096000" cy="7534370"/>
          </a:xfrm>
          <a:prstGeom prst="rect">
            <a:avLst/>
          </a:prstGeom>
        </p:spPr>
        <p:txBody>
          <a:bodyPr>
            <a:spAutoFit/>
          </a:bodyPr>
          <a:lstStyle/>
          <a:p>
            <a:pPr>
              <a:lnSpc>
                <a:spcPct val="120000"/>
              </a:lnSpc>
            </a:pPr>
            <a:r>
              <a:rPr lang="en-GB" dirty="0">
                <a:latin typeface="Arial" panose="020B0604020202020204" pitchFamily="34" charset="0"/>
                <a:cs typeface="Arial" panose="020B0604020202020204" pitchFamily="34" charset="0"/>
              </a:rPr>
              <a:t>Their intent was to found schools in the East of England.  They had tried to establish schools elsewhere across the east previously, inclusive of within Walthamstow while also seeking to establish bases for themselves in London - but to no avail. </a:t>
            </a:r>
            <a:endParaRPr lang="en-GB" dirty="0" smtClean="0">
              <a:latin typeface="Arial" panose="020B0604020202020204" pitchFamily="34" charset="0"/>
              <a:cs typeface="Arial" panose="020B0604020202020204" pitchFamily="34" charset="0"/>
            </a:endParaRPr>
          </a:p>
          <a:p>
            <a:pPr>
              <a:lnSpc>
                <a:spcPct val="120000"/>
              </a:lnSpc>
            </a:pPr>
            <a:endParaRPr lang="en-GB" sz="2000" dirty="0">
              <a:latin typeface="Arial" panose="020B0604020202020204" pitchFamily="34" charset="0"/>
              <a:cs typeface="Arial" panose="020B0604020202020204" pitchFamily="34" charset="0"/>
            </a:endParaRPr>
          </a:p>
          <a:p>
            <a:pPr>
              <a:lnSpc>
                <a:spcPct val="120000"/>
              </a:lnSpc>
            </a:pPr>
            <a:r>
              <a:rPr lang="en-GB" sz="2000" dirty="0" smtClean="0"/>
              <a:t>When </a:t>
            </a:r>
            <a:r>
              <a:rPr lang="en-GB" sz="2000" dirty="0"/>
              <a:t>the Ursuline order had originally come to London in 1851 they encountered such hostility that some returned home to Belgium. Then eleven years later they were invited back by this local priest Father James </a:t>
            </a:r>
            <a:r>
              <a:rPr lang="en-GB" sz="2000" dirty="0" err="1"/>
              <a:t>McQuoin</a:t>
            </a:r>
            <a:r>
              <a:rPr lang="en-GB" sz="2000" dirty="0"/>
              <a:t> to start  schools. The sisters received much support this time </a:t>
            </a:r>
            <a:r>
              <a:rPr lang="en-GB" sz="2000" dirty="0" smtClean="0"/>
              <a:t>around especially from a </a:t>
            </a:r>
            <a:r>
              <a:rPr lang="en-GB" sz="2000" dirty="0"/>
              <a:t>Cardinal Nicholas Wiseman.</a:t>
            </a:r>
            <a:endParaRPr lang="en-GB" sz="2000" dirty="0">
              <a:solidFill>
                <a:srgbClr val="222222"/>
              </a:solidFill>
              <a:latin typeface="Arial" panose="020B0604020202020204" pitchFamily="34" charset="0"/>
              <a:cs typeface="Arial" panose="020B0604020202020204" pitchFamily="34" charset="0"/>
            </a:endParaRPr>
          </a:p>
          <a:p>
            <a:pPr>
              <a:lnSpc>
                <a:spcPct val="120000"/>
              </a:lnSpc>
            </a:pPr>
            <a:endParaRPr lang="en-GB" dirty="0">
              <a:solidFill>
                <a:srgbClr val="222222"/>
              </a:solidFill>
              <a:latin typeface="Arial" panose="020B0604020202020204" pitchFamily="34" charset="0"/>
              <a:cs typeface="Arial" panose="020B0604020202020204" pitchFamily="34" charset="0"/>
            </a:endParaRPr>
          </a:p>
          <a:p>
            <a:endParaRPr lang="en-GB" dirty="0">
              <a:solidFill>
                <a:srgbClr val="222222"/>
              </a:solidFill>
              <a:latin typeface="Arial" panose="020B0604020202020204" pitchFamily="34" charset="0"/>
              <a:cs typeface="Arial" panose="020B0604020202020204" pitchFamily="34" charset="0"/>
            </a:endParaRPr>
          </a:p>
          <a:p>
            <a:endParaRPr lang="en-GB" dirty="0">
              <a:solidFill>
                <a:srgbClr val="222222"/>
              </a:solidFill>
              <a:latin typeface="Arial" panose="020B0604020202020204" pitchFamily="34" charset="0"/>
              <a:cs typeface="Arial" panose="020B0604020202020204" pitchFamily="34" charset="0"/>
            </a:endParaRPr>
          </a:p>
          <a:p>
            <a:endParaRPr lang="en-GB" dirty="0">
              <a:solidFill>
                <a:srgbClr val="222222"/>
              </a:solidFill>
              <a:latin typeface="Arial" panose="020B0604020202020204" pitchFamily="34" charset="0"/>
              <a:cs typeface="Arial" panose="020B0604020202020204" pitchFamily="34" charset="0"/>
            </a:endParaRPr>
          </a:p>
          <a:p>
            <a:endParaRPr lang="en-GB" dirty="0">
              <a:solidFill>
                <a:srgbClr val="222222"/>
              </a:solidFill>
              <a:latin typeface="Arial" panose="020B0604020202020204" pitchFamily="34" charset="0"/>
              <a:cs typeface="Arial" panose="020B0604020202020204" pitchFamily="34" charset="0"/>
            </a:endParaRPr>
          </a:p>
          <a:p>
            <a:endParaRPr lang="en-GB" dirty="0">
              <a:solidFill>
                <a:srgbClr val="222222"/>
              </a:solidFill>
              <a:latin typeface="Arial" panose="020B0604020202020204" pitchFamily="34" charset="0"/>
              <a:cs typeface="Arial" panose="020B0604020202020204" pitchFamily="34" charset="0"/>
            </a:endParaRPr>
          </a:p>
          <a:p>
            <a:endParaRPr lang="en-GB" dirty="0">
              <a:solidFill>
                <a:srgbClr val="222222"/>
              </a:solidFill>
              <a:latin typeface="Arial" panose="020B0604020202020204" pitchFamily="34" charset="0"/>
              <a:cs typeface="Arial" panose="020B0604020202020204" pitchFamily="34" charset="0"/>
            </a:endParaRPr>
          </a:p>
          <a:p>
            <a:r>
              <a:rPr lang="en-GB" dirty="0"/>
              <a:t> </a:t>
            </a:r>
            <a:endParaRPr lang="en-GB" sz="1200" dirty="0">
              <a:latin typeface="Arial" panose="020B0604020202020204" pitchFamily="34" charset="0"/>
              <a:cs typeface="Arial" panose="020B0604020202020204" pitchFamily="34" charset="0"/>
            </a:endParaRPr>
          </a:p>
          <a:p>
            <a:r>
              <a:rPr lang="en-GB" dirty="0"/>
              <a:t/>
            </a:r>
            <a:br>
              <a:rPr lang="en-GB" dirty="0"/>
            </a:br>
            <a:endParaRPr lang="en-GB"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a:xfrm>
            <a:off x="6172200" y="1487295"/>
            <a:ext cx="6019800" cy="5370705"/>
          </a:xfrm>
        </p:spPr>
        <p:txBody>
          <a:bodyPr>
            <a:normAutofit fontScale="62500" lnSpcReduction="20000"/>
          </a:bodyPr>
          <a:lstStyle/>
          <a:p>
            <a:endParaRPr lang="en-GB" sz="1400" dirty="0" smtClean="0"/>
          </a:p>
          <a:p>
            <a:pPr marL="0" indent="0">
              <a:lnSpc>
                <a:spcPct val="120000"/>
              </a:lnSpc>
              <a:buNone/>
            </a:pPr>
            <a:endParaRPr lang="en-GB" sz="7200" dirty="0" smtClean="0">
              <a:solidFill>
                <a:srgbClr val="222222"/>
              </a:solidFill>
              <a:latin typeface="Arial" panose="020B0604020202020204" pitchFamily="34" charset="0"/>
              <a:cs typeface="Arial" panose="020B0604020202020204" pitchFamily="34" charset="0"/>
            </a:endParaRPr>
          </a:p>
          <a:p>
            <a:pPr marL="0" indent="0">
              <a:buNone/>
            </a:pPr>
            <a:endParaRPr lang="en-GB" sz="7200" dirty="0">
              <a:solidFill>
                <a:srgbClr val="222222"/>
              </a:solidFill>
              <a:latin typeface="Arial" panose="020B0604020202020204" pitchFamily="34" charset="0"/>
              <a:cs typeface="Arial" panose="020B0604020202020204" pitchFamily="34" charset="0"/>
            </a:endParaRPr>
          </a:p>
          <a:p>
            <a:pPr marL="0" indent="0">
              <a:buNone/>
            </a:pPr>
            <a:endParaRPr lang="en-GB" sz="7200" dirty="0" smtClean="0">
              <a:solidFill>
                <a:srgbClr val="222222"/>
              </a:solidFill>
              <a:latin typeface="Arial" panose="020B0604020202020204" pitchFamily="34" charset="0"/>
              <a:cs typeface="Arial" panose="020B0604020202020204" pitchFamily="34" charset="0"/>
            </a:endParaRPr>
          </a:p>
          <a:p>
            <a:pPr marL="0" indent="0">
              <a:buNone/>
            </a:pPr>
            <a:endParaRPr lang="en-GB" sz="7200" dirty="0">
              <a:solidFill>
                <a:srgbClr val="222222"/>
              </a:solidFill>
              <a:latin typeface="Arial" panose="020B0604020202020204" pitchFamily="34" charset="0"/>
              <a:cs typeface="Arial" panose="020B0604020202020204" pitchFamily="34" charset="0"/>
            </a:endParaRPr>
          </a:p>
          <a:p>
            <a:pPr marL="0" indent="0">
              <a:buNone/>
            </a:pPr>
            <a:endParaRPr lang="en-GB" sz="7200" dirty="0" smtClean="0">
              <a:solidFill>
                <a:srgbClr val="222222"/>
              </a:solidFill>
              <a:latin typeface="Arial" panose="020B0604020202020204" pitchFamily="34" charset="0"/>
              <a:cs typeface="Arial" panose="020B0604020202020204" pitchFamily="34" charset="0"/>
            </a:endParaRPr>
          </a:p>
          <a:p>
            <a:pPr marL="0" indent="0">
              <a:buNone/>
            </a:pPr>
            <a:endParaRPr lang="en-GB" sz="7200" dirty="0" smtClean="0">
              <a:solidFill>
                <a:srgbClr val="222222"/>
              </a:solidFill>
              <a:latin typeface="Arial" panose="020B0604020202020204" pitchFamily="34" charset="0"/>
              <a:cs typeface="Arial" panose="020B0604020202020204" pitchFamily="34" charset="0"/>
            </a:endParaRPr>
          </a:p>
          <a:p>
            <a:pPr marL="0" indent="0">
              <a:buNone/>
            </a:pPr>
            <a:endParaRPr lang="en-GB" sz="7200" dirty="0">
              <a:solidFill>
                <a:srgbClr val="222222"/>
              </a:solidFill>
              <a:latin typeface="Arial" panose="020B0604020202020204" pitchFamily="34" charset="0"/>
              <a:cs typeface="Arial" panose="020B0604020202020204" pitchFamily="34" charset="0"/>
            </a:endParaRPr>
          </a:p>
          <a:p>
            <a:pPr marL="0" indent="0">
              <a:buNone/>
            </a:pPr>
            <a:r>
              <a:rPr lang="en-GB" sz="7200" dirty="0" smtClean="0"/>
              <a:t> </a:t>
            </a:r>
            <a:endParaRPr lang="en-GB" sz="4900" dirty="0" smtClean="0">
              <a:latin typeface="Arial" panose="020B0604020202020204" pitchFamily="34" charset="0"/>
              <a:cs typeface="Arial" panose="020B0604020202020204" pitchFamily="34" charset="0"/>
            </a:endParaRPr>
          </a:p>
          <a:p>
            <a:endParaRPr lang="en-GB" sz="4900" dirty="0">
              <a:latin typeface="Arial" panose="020B0604020202020204" pitchFamily="34" charset="0"/>
              <a:cs typeface="Arial" panose="020B0604020202020204" pitchFamily="34" charset="0"/>
            </a:endParaRPr>
          </a:p>
          <a:p>
            <a:endParaRPr lang="en-GB" sz="4900" dirty="0" smtClean="0">
              <a:latin typeface="Arial" panose="020B0604020202020204" pitchFamily="34" charset="0"/>
              <a:cs typeface="Arial" panose="020B0604020202020204" pitchFamily="34" charset="0"/>
            </a:endParaRP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pPr marL="0" indent="0">
              <a:buNone/>
            </a:pPr>
            <a:endParaRPr lang="en-GB" sz="1400" dirty="0" smtClean="0"/>
          </a:p>
          <a:p>
            <a:endParaRPr lang="en-GB" sz="1400" dirty="0" smtClean="0"/>
          </a:p>
          <a:p>
            <a:endParaRPr lang="en-GB" sz="1400" dirty="0" smtClean="0"/>
          </a:p>
          <a:p>
            <a:endParaRPr lang="en-GB" sz="3400" dirty="0"/>
          </a:p>
          <a:p>
            <a:endParaRPr lang="en-GB" dirty="0" smtClean="0"/>
          </a:p>
          <a:p>
            <a:endParaRPr lang="en-GB" dirty="0"/>
          </a:p>
        </p:txBody>
      </p:sp>
      <p:pic>
        <p:nvPicPr>
          <p:cNvPr id="16" name="Picture 15" descr="Pin on My Catholic Roots"/>
          <p:cNvPicPr/>
          <p:nvPr/>
        </p:nvPicPr>
        <p:blipFill rotWithShape="1">
          <a:blip r:embed="rId3" cstate="print">
            <a:extLst>
              <a:ext uri="{28A0092B-C50C-407E-A947-70E740481C1C}">
                <a14:useLocalDpi xmlns:a14="http://schemas.microsoft.com/office/drawing/2010/main" val="0"/>
              </a:ext>
            </a:extLst>
          </a:blip>
          <a:srcRect l="-665" t="8102" r="3602"/>
          <a:stretch/>
        </p:blipFill>
        <p:spPr bwMode="auto">
          <a:xfrm>
            <a:off x="6284976" y="1560450"/>
            <a:ext cx="5666232" cy="5178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647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487295"/>
          </a:xfrm>
          <a:solidFill>
            <a:srgbClr val="92D050"/>
          </a:solidFill>
        </p:spPr>
        <p:txBody>
          <a:bodyPr>
            <a:normAutofit/>
          </a:bodyPr>
          <a:lstStyle/>
          <a:p>
            <a:pPr algn="ctr"/>
            <a:r>
              <a:rPr lang="en-GB" dirty="0" smtClean="0"/>
              <a:t> </a:t>
            </a:r>
            <a:r>
              <a:rPr lang="en-GB" sz="4000" b="1" dirty="0" smtClean="0">
                <a:latin typeface="Arial Black" panose="020B0A04020102020204" pitchFamily="34" charset="0"/>
              </a:rPr>
              <a:t>St Antony’s and St Angela’s Share</a:t>
            </a:r>
            <a:br>
              <a:rPr lang="en-GB" sz="4000" b="1" dirty="0" smtClean="0">
                <a:latin typeface="Arial Black" panose="020B0A04020102020204" pitchFamily="34" charset="0"/>
              </a:rPr>
            </a:br>
            <a:r>
              <a:rPr lang="en-GB" sz="4000" b="1" dirty="0" smtClean="0">
                <a:latin typeface="Arial Black" panose="020B0A04020102020204" pitchFamily="34" charset="0"/>
              </a:rPr>
              <a:t>A Common History</a:t>
            </a:r>
            <a:endParaRPr lang="en-GB" sz="4000" b="1" dirty="0">
              <a:latin typeface="Arial Black" panose="020B0A04020102020204" pitchFamily="34" charset="0"/>
            </a:endParaRPr>
          </a:p>
        </p:txBody>
      </p:sp>
      <p:pic>
        <p:nvPicPr>
          <p:cNvPr id="6" name="Picture 5">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10890504" y="62876"/>
            <a:ext cx="1301496" cy="1424419"/>
          </a:xfrm>
          <a:prstGeom prst="rect">
            <a:avLst/>
          </a:prstGeom>
        </p:spPr>
      </p:pic>
      <p:pic>
        <p:nvPicPr>
          <p:cNvPr id="7" name="Picture 6">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0" y="62877"/>
            <a:ext cx="1321181" cy="1497572"/>
          </a:xfrm>
          <a:prstGeom prst="rect">
            <a:avLst/>
          </a:prstGeom>
        </p:spPr>
      </p:pic>
      <p:sp>
        <p:nvSpPr>
          <p:cNvPr id="3" name="Rectangle 2"/>
          <p:cNvSpPr/>
          <p:nvPr/>
        </p:nvSpPr>
        <p:spPr>
          <a:xfrm>
            <a:off x="6284976" y="2180719"/>
            <a:ext cx="6096000" cy="646331"/>
          </a:xfrm>
          <a:prstGeom prst="rect">
            <a:avLst/>
          </a:prstGeom>
        </p:spPr>
        <p:txBody>
          <a:bodyPr>
            <a:spAutoFit/>
          </a:bodyPr>
          <a:lstStyle/>
          <a:p>
            <a:r>
              <a:rPr lang="en-GB" dirty="0"/>
              <a:t/>
            </a:r>
            <a:br>
              <a:rPr lang="en-GB" dirty="0"/>
            </a:br>
            <a:endParaRPr lang="en-GB" dirty="0"/>
          </a:p>
        </p:txBody>
      </p:sp>
      <p:sp>
        <p:nvSpPr>
          <p:cNvPr id="5" name="Rectangle 4"/>
          <p:cNvSpPr/>
          <p:nvPr/>
        </p:nvSpPr>
        <p:spPr>
          <a:xfrm>
            <a:off x="9842" y="1500886"/>
            <a:ext cx="6096000" cy="5632311"/>
          </a:xfrm>
          <a:prstGeom prst="rect">
            <a:avLst/>
          </a:prstGeom>
        </p:spPr>
        <p:txBody>
          <a:bodyPr>
            <a:spAutoFit/>
          </a:bodyPr>
          <a:lstStyle/>
          <a:p>
            <a:r>
              <a:rPr lang="en-GB" dirty="0">
                <a:solidFill>
                  <a:srgbClr val="222222"/>
                </a:solidFill>
                <a:latin typeface="Arial" panose="020B0604020202020204" pitchFamily="34" charset="0"/>
                <a:cs typeface="Arial" panose="020B0604020202020204" pitchFamily="34" charset="0"/>
              </a:rPr>
              <a:t>Ultimately, in 1862 four Ursuline nuns arrived in Upton Lane from Belgium and as their order </a:t>
            </a:r>
            <a:r>
              <a:rPr lang="en-GB" dirty="0" smtClean="0">
                <a:solidFill>
                  <a:srgbClr val="222222"/>
                </a:solidFill>
                <a:latin typeface="Arial" panose="020B0604020202020204" pitchFamily="34" charset="0"/>
                <a:cs typeface="Arial" panose="020B0604020202020204" pitchFamily="34" charset="0"/>
              </a:rPr>
              <a:t>required, they </a:t>
            </a:r>
            <a:r>
              <a:rPr lang="en-GB" dirty="0">
                <a:solidFill>
                  <a:srgbClr val="222222"/>
                </a:solidFill>
                <a:latin typeface="Arial" panose="020B0604020202020204" pitchFamily="34" charset="0"/>
                <a:cs typeface="Arial" panose="020B0604020202020204" pitchFamily="34" charset="0"/>
              </a:rPr>
              <a:t>immediately began to establish schools for girls of both primary and secondary age. They </a:t>
            </a:r>
            <a:r>
              <a:rPr lang="en-GB" b="1" i="1" dirty="0">
                <a:solidFill>
                  <a:srgbClr val="222222"/>
                </a:solidFill>
                <a:latin typeface="Arial" panose="020B0604020202020204" pitchFamily="34" charset="0"/>
                <a:cs typeface="Arial" panose="020B0604020202020204" pitchFamily="34" charset="0"/>
              </a:rPr>
              <a:t>initially founded St Antony’s Catholic Primary  on Sun Row </a:t>
            </a:r>
            <a:r>
              <a:rPr lang="en-GB" dirty="0">
                <a:solidFill>
                  <a:srgbClr val="222222"/>
                </a:solidFill>
                <a:latin typeface="Arial" panose="020B0604020202020204" pitchFamily="34" charset="0"/>
                <a:cs typeface="Arial" panose="020B0604020202020204" pitchFamily="34" charset="0"/>
              </a:rPr>
              <a:t>(now known </a:t>
            </a:r>
            <a:endParaRPr lang="en-GB" dirty="0" smtClean="0">
              <a:solidFill>
                <a:srgbClr val="222222"/>
              </a:solidFill>
              <a:latin typeface="Arial" panose="020B0604020202020204" pitchFamily="34" charset="0"/>
              <a:cs typeface="Arial" panose="020B0604020202020204" pitchFamily="34" charset="0"/>
            </a:endParaRPr>
          </a:p>
          <a:p>
            <a:r>
              <a:rPr lang="en-GB" dirty="0" smtClean="0">
                <a:solidFill>
                  <a:srgbClr val="222222"/>
                </a:solidFill>
                <a:latin typeface="Arial" panose="020B0604020202020204" pitchFamily="34" charset="0"/>
                <a:cs typeface="Arial" panose="020B0604020202020204" pitchFamily="34" charset="0"/>
              </a:rPr>
              <a:t>as </a:t>
            </a:r>
            <a:r>
              <a:rPr lang="en-GB" b="1" dirty="0">
                <a:solidFill>
                  <a:srgbClr val="222222"/>
                </a:solidFill>
                <a:latin typeface="Arial" panose="020B0604020202020204" pitchFamily="34" charset="0"/>
                <a:cs typeface="Arial" panose="020B0604020202020204" pitchFamily="34" charset="0"/>
              </a:rPr>
              <a:t>Green Street </a:t>
            </a:r>
            <a:r>
              <a:rPr lang="en-GB" dirty="0">
                <a:solidFill>
                  <a:srgbClr val="222222"/>
                </a:solidFill>
                <a:latin typeface="Arial" panose="020B0604020202020204" pitchFamily="34" charset="0"/>
                <a:cs typeface="Arial" panose="020B0604020202020204" pitchFamily="34" charset="0"/>
              </a:rPr>
              <a:t>in Upton Park) o</a:t>
            </a:r>
            <a:r>
              <a:rPr lang="en-GB" dirty="0">
                <a:latin typeface="Arial" panose="020B0604020202020204" pitchFamily="34" charset="0"/>
                <a:cs typeface="Arial" panose="020B0604020202020204" pitchFamily="34" charset="0"/>
              </a:rPr>
              <a:t>n  the 28th May 1862.</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Reverend </a:t>
            </a:r>
            <a:r>
              <a:rPr lang="en-GB" dirty="0">
                <a:latin typeface="Arial" panose="020B0604020202020204" pitchFamily="34" charset="0"/>
                <a:cs typeface="Arial" panose="020B0604020202020204" pitchFamily="34" charset="0"/>
              </a:rPr>
              <a:t>Mother Agatha and Mother </a:t>
            </a:r>
            <a:r>
              <a:rPr lang="en-GB" dirty="0" err="1">
                <a:latin typeface="Arial" panose="020B0604020202020204" pitchFamily="34" charset="0"/>
                <a:cs typeface="Arial" panose="020B0604020202020204" pitchFamily="34" charset="0"/>
              </a:rPr>
              <a:t>Victoire</a:t>
            </a:r>
            <a:r>
              <a:rPr lang="en-GB" dirty="0">
                <a:latin typeface="Arial" panose="020B0604020202020204" pitchFamily="34" charset="0"/>
                <a:cs typeface="Arial" panose="020B0604020202020204" pitchFamily="34" charset="0"/>
              </a:rPr>
              <a:t> began to teach the children who were the first pupils of St Antony’s in two cottages in Sun </a:t>
            </a:r>
            <a:r>
              <a:rPr lang="en-GB" dirty="0" smtClean="0">
                <a:latin typeface="Arial" panose="020B0604020202020204" pitchFamily="34" charset="0"/>
                <a:cs typeface="Arial" panose="020B0604020202020204" pitchFamily="34" charset="0"/>
              </a:rPr>
              <a:t>Row (Green Street). </a:t>
            </a:r>
            <a:r>
              <a:rPr lang="en-GB" dirty="0">
                <a:latin typeface="Arial" panose="020B0604020202020204" pitchFamily="34" charset="0"/>
                <a:cs typeface="Arial" panose="020B0604020202020204" pitchFamily="34" charset="0"/>
              </a:rPr>
              <a:t> The following year the nuns had the stables in the convent </a:t>
            </a:r>
            <a:r>
              <a:rPr lang="en-GB" dirty="0" smtClean="0">
                <a:latin typeface="Arial" panose="020B0604020202020204" pitchFamily="34" charset="0"/>
                <a:cs typeface="Arial" panose="020B0604020202020204" pitchFamily="34" charset="0"/>
              </a:rPr>
              <a:t>on Upton Lane converted </a:t>
            </a:r>
            <a:r>
              <a:rPr lang="en-GB" dirty="0">
                <a:latin typeface="Arial" panose="020B0604020202020204" pitchFamily="34" charset="0"/>
                <a:cs typeface="Arial" panose="020B0604020202020204" pitchFamily="34" charset="0"/>
              </a:rPr>
              <a:t>into a school </a:t>
            </a:r>
            <a:r>
              <a:rPr lang="en-GB" dirty="0" smtClean="0">
                <a:latin typeface="Arial" panose="020B0604020202020204" pitchFamily="34" charset="0"/>
                <a:cs typeface="Arial" panose="020B0604020202020204" pitchFamily="34" charset="0"/>
              </a:rPr>
              <a:t>– this was a </a:t>
            </a:r>
            <a:r>
              <a:rPr lang="en-GB" dirty="0">
                <a:latin typeface="Arial" panose="020B0604020202020204" pitchFamily="34" charset="0"/>
                <a:cs typeface="Arial" panose="020B0604020202020204" pitchFamily="34" charset="0"/>
              </a:rPr>
              <a:t>big improvement on Sun Row - and </a:t>
            </a:r>
            <a:r>
              <a:rPr lang="en-GB" dirty="0" smtClean="0">
                <a:latin typeface="Arial" panose="020B0604020202020204" pitchFamily="34" charset="0"/>
                <a:cs typeface="Arial" panose="020B0604020202020204" pitchFamily="34" charset="0"/>
              </a:rPr>
              <a:t>so they moved </a:t>
            </a:r>
            <a:r>
              <a:rPr lang="en-GB" dirty="0">
                <a:latin typeface="Arial" panose="020B0604020202020204" pitchFamily="34" charset="0"/>
                <a:cs typeface="Arial" panose="020B0604020202020204" pitchFamily="34" charset="0"/>
              </a:rPr>
              <a:t>the teaching there.</a:t>
            </a:r>
            <a:endParaRPr lang="en-GB" dirty="0">
              <a:solidFill>
                <a:srgbClr val="222222"/>
              </a:solidFill>
              <a:latin typeface="Arial" panose="020B0604020202020204" pitchFamily="34" charset="0"/>
              <a:cs typeface="Arial" panose="020B0604020202020204" pitchFamily="34" charset="0"/>
            </a:endParaRPr>
          </a:p>
          <a:p>
            <a:r>
              <a:rPr lang="en-GB" dirty="0" smtClean="0">
                <a:solidFill>
                  <a:srgbClr val="222222"/>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Following further visits to Forest </a:t>
            </a:r>
            <a:r>
              <a:rPr lang="en-GB" dirty="0" smtClean="0">
                <a:latin typeface="Arial" panose="020B0604020202020204" pitchFamily="34" charset="0"/>
                <a:cs typeface="Arial" panose="020B0604020202020204" pitchFamily="34" charset="0"/>
              </a:rPr>
              <a:t>Gate over many years, </a:t>
            </a: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Ursuline Nuns </a:t>
            </a:r>
            <a:r>
              <a:rPr lang="en-GB" dirty="0">
                <a:latin typeface="Arial" panose="020B0604020202020204" pitchFamily="34" charset="0"/>
                <a:cs typeface="Arial" panose="020B0604020202020204" pitchFamily="34" charset="0"/>
              </a:rPr>
              <a:t>acquired a semi-detached house with a large garden in Upton Lane. They bought the adjoining house the following </a:t>
            </a:r>
            <a:r>
              <a:rPr lang="en-GB" dirty="0" smtClean="0">
                <a:latin typeface="Arial" panose="020B0604020202020204" pitchFamily="34" charset="0"/>
                <a:cs typeface="Arial" panose="020B0604020202020204" pitchFamily="34" charset="0"/>
              </a:rPr>
              <a:t>year which</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became known as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Old </a:t>
            </a:r>
            <a:r>
              <a:rPr lang="en-GB" dirty="0" smtClean="0">
                <a:latin typeface="Arial" panose="020B0604020202020204" pitchFamily="34" charset="0"/>
                <a:cs typeface="Arial" panose="020B0604020202020204" pitchFamily="34" charset="0"/>
              </a:rPr>
              <a:t>House’ </a:t>
            </a:r>
            <a:r>
              <a:rPr lang="en-GB" dirty="0">
                <a:solidFill>
                  <a:srgbClr val="222222"/>
                </a:solidFill>
                <a:latin typeface="Arial" panose="020B0604020202020204" pitchFamily="34" charset="0"/>
                <a:cs typeface="Arial" panose="020B0604020202020204" pitchFamily="34" charset="0"/>
              </a:rPr>
              <a:t>which was and grew to become St Angela’s Secondary School</a:t>
            </a:r>
            <a:r>
              <a:rPr lang="en-GB" dirty="0" smtClean="0">
                <a:latin typeface="Arial" panose="020B0604020202020204" pitchFamily="34" charset="0"/>
                <a:cs typeface="Arial" panose="020B0604020202020204" pitchFamily="34" charset="0"/>
              </a:rPr>
              <a:t> and </a:t>
            </a:r>
            <a:r>
              <a:rPr lang="en-GB" dirty="0">
                <a:latin typeface="Arial" panose="020B0604020202020204" pitchFamily="34" charset="0"/>
                <a:cs typeface="Arial" panose="020B0604020202020204" pitchFamily="34" charset="0"/>
              </a:rPr>
              <a:t>together became part of </a:t>
            </a:r>
            <a:r>
              <a:rPr lang="en-GB" dirty="0" smtClean="0">
                <a:latin typeface="Arial" panose="020B0604020202020204" pitchFamily="34" charset="0"/>
                <a:cs typeface="Arial" panose="020B0604020202020204" pitchFamily="34" charset="0"/>
              </a:rPr>
              <a:t>the </a:t>
            </a:r>
            <a:r>
              <a:rPr lang="en-GB" dirty="0" err="1" smtClean="0">
                <a:latin typeface="Arial" panose="020B0604020202020204" pitchFamily="34" charset="0"/>
                <a:cs typeface="Arial" panose="020B0604020202020204" pitchFamily="34" charset="0"/>
              </a:rPr>
              <a:t>Ursulines</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founding of St </a:t>
            </a:r>
            <a:r>
              <a:rPr lang="en-GB" dirty="0" smtClean="0">
                <a:latin typeface="Arial" panose="020B0604020202020204" pitchFamily="34" charset="0"/>
                <a:cs typeface="Arial" panose="020B0604020202020204" pitchFamily="34" charset="0"/>
              </a:rPr>
              <a:t>Angela's. </a:t>
            </a:r>
            <a:endParaRPr lang="en-GB"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a:xfrm>
            <a:off x="5989320" y="1550170"/>
            <a:ext cx="6135624" cy="5170669"/>
          </a:xfrm>
        </p:spPr>
        <p:txBody>
          <a:bodyPr>
            <a:normAutofit fontScale="25000" lnSpcReduction="20000"/>
          </a:bodyPr>
          <a:lstStyle/>
          <a:p>
            <a:pPr marL="0" indent="0">
              <a:lnSpc>
                <a:spcPct val="120000"/>
              </a:lnSpc>
              <a:buNone/>
            </a:pPr>
            <a:r>
              <a:rPr lang="en-GB" sz="7200" dirty="0" smtClean="0">
                <a:solidFill>
                  <a:srgbClr val="222222"/>
                </a:solidFill>
                <a:latin typeface="Arial" panose="020B0604020202020204" pitchFamily="34" charset="0"/>
                <a:cs typeface="Arial" panose="020B0604020202020204" pitchFamily="34" charset="0"/>
              </a:rPr>
              <a:t>St </a:t>
            </a:r>
            <a:r>
              <a:rPr lang="en-GB" sz="7200" dirty="0">
                <a:solidFill>
                  <a:srgbClr val="222222"/>
                </a:solidFill>
                <a:latin typeface="Arial" panose="020B0604020202020204" pitchFamily="34" charset="0"/>
                <a:cs typeface="Arial" panose="020B0604020202020204" pitchFamily="34" charset="0"/>
              </a:rPr>
              <a:t>Angela’s Secondary School </a:t>
            </a:r>
            <a:r>
              <a:rPr lang="en-GB" sz="7200" dirty="0" smtClean="0">
                <a:solidFill>
                  <a:srgbClr val="222222"/>
                </a:solidFill>
                <a:latin typeface="Arial" panose="020B0604020202020204" pitchFamily="34" charset="0"/>
                <a:cs typeface="Arial" panose="020B0604020202020204" pitchFamily="34" charset="0"/>
              </a:rPr>
              <a:t>then began providing </a:t>
            </a:r>
            <a:r>
              <a:rPr lang="en-GB" sz="7200" dirty="0">
                <a:solidFill>
                  <a:srgbClr val="222222"/>
                </a:solidFill>
                <a:latin typeface="Arial" panose="020B0604020202020204" pitchFamily="34" charset="0"/>
                <a:cs typeface="Arial" panose="020B0604020202020204" pitchFamily="34" charset="0"/>
              </a:rPr>
              <a:t>education for young Roman Catholics in the area as a boarding school but later they also established a day school for girls. </a:t>
            </a:r>
            <a:r>
              <a:rPr lang="en-GB" sz="7200" dirty="0" smtClean="0">
                <a:latin typeface="Arial" panose="020B0604020202020204" pitchFamily="34" charset="0"/>
                <a:cs typeface="Arial" panose="020B0604020202020204" pitchFamily="34" charset="0"/>
              </a:rPr>
              <a:t>The </a:t>
            </a:r>
            <a:r>
              <a:rPr lang="en-GB" sz="7200" dirty="0">
                <a:latin typeface="Arial" panose="020B0604020202020204" pitchFamily="34" charset="0"/>
                <a:cs typeface="Arial" panose="020B0604020202020204" pitchFamily="34" charset="0"/>
              </a:rPr>
              <a:t>major push </a:t>
            </a:r>
            <a:r>
              <a:rPr lang="en-GB" sz="7200" dirty="0" smtClean="0">
                <a:latin typeface="Arial" panose="020B0604020202020204" pitchFamily="34" charset="0"/>
                <a:cs typeface="Arial" panose="020B0604020202020204" pitchFamily="34" charset="0"/>
              </a:rPr>
              <a:t>of the Catholic schools was towards </a:t>
            </a:r>
            <a:r>
              <a:rPr lang="en-GB" sz="7200" dirty="0">
                <a:latin typeface="Arial" panose="020B0604020202020204" pitchFamily="34" charset="0"/>
                <a:cs typeface="Arial" panose="020B0604020202020204" pitchFamily="34" charset="0"/>
              </a:rPr>
              <a:t>providing formal </a:t>
            </a:r>
            <a:r>
              <a:rPr lang="en-GB" sz="7200" dirty="0" smtClean="0">
                <a:latin typeface="Arial" panose="020B0604020202020204" pitchFamily="34" charset="0"/>
                <a:cs typeface="Arial" panose="020B0604020202020204" pitchFamily="34" charset="0"/>
              </a:rPr>
              <a:t>schooling targeting </a:t>
            </a:r>
            <a:r>
              <a:rPr lang="en-GB" sz="7200" dirty="0" smtClean="0">
                <a:latin typeface="Arial" panose="020B0604020202020204" pitchFamily="34" charset="0"/>
                <a:cs typeface="Arial" panose="020B0604020202020204" pitchFamily="34" charset="0"/>
              </a:rPr>
              <a:t>the middle </a:t>
            </a:r>
            <a:r>
              <a:rPr lang="en-GB" sz="7200" dirty="0">
                <a:latin typeface="Arial" panose="020B0604020202020204" pitchFamily="34" charset="0"/>
                <a:cs typeface="Arial" panose="020B0604020202020204" pitchFamily="34" charset="0"/>
              </a:rPr>
              <a:t>and </a:t>
            </a:r>
            <a:r>
              <a:rPr lang="en-GB" sz="7200" dirty="0" smtClean="0">
                <a:latin typeface="Arial" panose="020B0604020202020204" pitchFamily="34" charset="0"/>
                <a:cs typeface="Arial" panose="020B0604020202020204" pitchFamily="34" charset="0"/>
              </a:rPr>
              <a:t>poor working </a:t>
            </a:r>
            <a:r>
              <a:rPr lang="en-GB" sz="7200" dirty="0">
                <a:latin typeface="Arial" panose="020B0604020202020204" pitchFamily="34" charset="0"/>
                <a:cs typeface="Arial" panose="020B0604020202020204" pitchFamily="34" charset="0"/>
              </a:rPr>
              <a:t>class </a:t>
            </a:r>
            <a:r>
              <a:rPr lang="en-GB" sz="7200" dirty="0" smtClean="0">
                <a:latin typeface="Arial" panose="020B0604020202020204" pitchFamily="34" charset="0"/>
                <a:cs typeface="Arial" panose="020B0604020202020204" pitchFamily="34" charset="0"/>
              </a:rPr>
              <a:t>children</a:t>
            </a:r>
            <a:r>
              <a:rPr lang="en-GB" sz="8000" dirty="0" smtClean="0">
                <a:latin typeface="Arial" panose="020B0604020202020204" pitchFamily="34" charset="0"/>
                <a:cs typeface="Arial" panose="020B0604020202020204" pitchFamily="34" charset="0"/>
              </a:rPr>
              <a:t>. </a:t>
            </a:r>
            <a:endParaRPr lang="en-GB" sz="8000" dirty="0" smtClean="0"/>
          </a:p>
          <a:p>
            <a:pPr marL="0" indent="0">
              <a:lnSpc>
                <a:spcPct val="120000"/>
              </a:lnSpc>
              <a:buNone/>
            </a:pPr>
            <a:endParaRPr lang="en-GB" sz="4500" dirty="0"/>
          </a:p>
          <a:p>
            <a:pPr marL="0" indent="0">
              <a:buNone/>
            </a:pPr>
            <a:endParaRPr lang="en-GB" sz="45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smtClean="0"/>
          </a:p>
          <a:p>
            <a:pPr marL="0" indent="0">
              <a:buNone/>
            </a:pPr>
            <a:endParaRPr lang="en-GB" sz="2000" dirty="0"/>
          </a:p>
          <a:p>
            <a:pPr marL="0" indent="0">
              <a:lnSpc>
                <a:spcPct val="170000"/>
              </a:lnSpc>
              <a:buNone/>
            </a:pPr>
            <a:endParaRPr lang="en-GB" sz="6200" dirty="0" smtClean="0">
              <a:latin typeface="Arial" panose="020B0604020202020204" pitchFamily="34" charset="0"/>
              <a:cs typeface="Arial" panose="020B0604020202020204" pitchFamily="34" charset="0"/>
            </a:endParaRPr>
          </a:p>
          <a:p>
            <a:pPr marL="0" indent="0">
              <a:lnSpc>
                <a:spcPct val="170000"/>
              </a:lnSpc>
              <a:buNone/>
            </a:pPr>
            <a:r>
              <a:rPr lang="en-GB" sz="6200" dirty="0" smtClean="0">
                <a:latin typeface="Arial" panose="020B0604020202020204" pitchFamily="34" charset="0"/>
                <a:cs typeface="Arial" panose="020B0604020202020204" pitchFamily="34" charset="0"/>
              </a:rPr>
              <a:t>A </a:t>
            </a:r>
            <a:r>
              <a:rPr lang="en-GB" sz="6200" dirty="0" smtClean="0">
                <a:latin typeface="Arial" panose="020B0604020202020204" pitchFamily="34" charset="0"/>
                <a:cs typeface="Arial" panose="020B0604020202020204" pitchFamily="34" charset="0"/>
              </a:rPr>
              <a:t>typical picture of pupils in attendance at schools such as St Angela’s and St Antony’s in Forest Gate between 1862  and 1885</a:t>
            </a:r>
          </a:p>
          <a:p>
            <a:endParaRPr lang="en-GB" sz="6200" dirty="0"/>
          </a:p>
          <a:p>
            <a:endParaRPr lang="en-GB" dirty="0" smtClean="0"/>
          </a:p>
          <a:p>
            <a:r>
              <a:rPr lang="en-GB" dirty="0">
                <a:solidFill>
                  <a:srgbClr val="222222"/>
                </a:solidFill>
                <a:latin typeface="Arial" panose="020B0604020202020204" pitchFamily="34" charset="0"/>
                <a:cs typeface="Arial" panose="020B0604020202020204" pitchFamily="34" charset="0"/>
              </a:rPr>
              <a:t>further developed </a:t>
            </a:r>
            <a:endParaRPr lang="en-GB" dirty="0"/>
          </a:p>
        </p:txBody>
      </p:sp>
      <p:pic>
        <p:nvPicPr>
          <p:cNvPr id="13" name="Picture 2" descr="http://2.bp.blogspot.com/-IDzTXlJK6hg/VoLrb8-_rgI/AAAAAAAAEnA/p9MMplUzvmU/s400/Miss%2BCocksedge%252C%2BOdessa%2BRoad%252C%2B1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704" y="3520473"/>
            <a:ext cx="4562856" cy="238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10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487295"/>
          </a:xfrm>
          <a:solidFill>
            <a:srgbClr val="92D050"/>
          </a:solidFill>
        </p:spPr>
        <p:txBody>
          <a:bodyPr>
            <a:normAutofit/>
          </a:bodyPr>
          <a:lstStyle/>
          <a:p>
            <a:pPr algn="ctr"/>
            <a:r>
              <a:rPr lang="en-GB" sz="3200" dirty="0" smtClean="0"/>
              <a:t> </a:t>
            </a:r>
            <a:r>
              <a:rPr lang="en-GB" sz="3200" b="1" dirty="0" smtClean="0">
                <a:latin typeface="Arial Black" panose="020B0A04020102020204" pitchFamily="34" charset="0"/>
              </a:rPr>
              <a:t>Ursuline Nuns From Belgium</a:t>
            </a:r>
            <a:br>
              <a:rPr lang="en-GB" sz="3200" b="1" dirty="0" smtClean="0">
                <a:latin typeface="Arial Black" panose="020B0A04020102020204" pitchFamily="34" charset="0"/>
              </a:rPr>
            </a:br>
            <a:r>
              <a:rPr lang="en-GB" sz="3200" dirty="0" smtClean="0">
                <a:latin typeface="Arial Black" panose="020B0A04020102020204" pitchFamily="34" charset="0"/>
              </a:rPr>
              <a:t> </a:t>
            </a:r>
            <a:r>
              <a:rPr lang="en-GB" sz="3200" dirty="0" smtClean="0">
                <a:latin typeface="Arial Black" panose="020B0A04020102020204" pitchFamily="34" charset="0"/>
              </a:rPr>
              <a:t>Established St Antony’s  and </a:t>
            </a:r>
            <a:br>
              <a:rPr lang="en-GB" sz="3200" dirty="0" smtClean="0">
                <a:latin typeface="Arial Black" panose="020B0A04020102020204" pitchFamily="34" charset="0"/>
              </a:rPr>
            </a:br>
            <a:r>
              <a:rPr lang="en-GB" sz="3200" b="1" dirty="0" smtClean="0">
                <a:latin typeface="Arial Black" panose="020B0A04020102020204" pitchFamily="34" charset="0"/>
              </a:rPr>
              <a:t>St Angela’s In Forest Gate</a:t>
            </a:r>
            <a:endParaRPr lang="en-GB" sz="3200" b="1" dirty="0">
              <a:latin typeface="Arial Black" panose="020B0A04020102020204" pitchFamily="34" charset="0"/>
            </a:endParaRPr>
          </a:p>
        </p:txBody>
      </p:sp>
      <p:pic>
        <p:nvPicPr>
          <p:cNvPr id="6" name="Picture 5">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10890504" y="62876"/>
            <a:ext cx="1301496" cy="1424419"/>
          </a:xfrm>
          <a:prstGeom prst="rect">
            <a:avLst/>
          </a:prstGeom>
        </p:spPr>
      </p:pic>
      <p:pic>
        <p:nvPicPr>
          <p:cNvPr id="7" name="Picture 6">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0" y="62877"/>
            <a:ext cx="1321181" cy="1497572"/>
          </a:xfrm>
          <a:prstGeom prst="rect">
            <a:avLst/>
          </a:prstGeom>
        </p:spPr>
      </p:pic>
      <p:sp>
        <p:nvSpPr>
          <p:cNvPr id="3" name="Rectangle 2"/>
          <p:cNvSpPr/>
          <p:nvPr/>
        </p:nvSpPr>
        <p:spPr>
          <a:xfrm>
            <a:off x="6284976" y="2180719"/>
            <a:ext cx="6096000" cy="646331"/>
          </a:xfrm>
          <a:prstGeom prst="rect">
            <a:avLst/>
          </a:prstGeom>
        </p:spPr>
        <p:txBody>
          <a:bodyPr>
            <a:spAutoFit/>
          </a:bodyPr>
          <a:lstStyle/>
          <a:p>
            <a:r>
              <a:rPr lang="en-GB" dirty="0"/>
              <a:t/>
            </a:r>
            <a:br>
              <a:rPr lang="en-GB" dirty="0"/>
            </a:br>
            <a:endParaRPr lang="en-GB" dirty="0"/>
          </a:p>
        </p:txBody>
      </p:sp>
      <p:sp>
        <p:nvSpPr>
          <p:cNvPr id="5" name="Rectangle 4"/>
          <p:cNvSpPr/>
          <p:nvPr/>
        </p:nvSpPr>
        <p:spPr>
          <a:xfrm>
            <a:off x="9842" y="1500886"/>
            <a:ext cx="6096000" cy="5632311"/>
          </a:xfrm>
          <a:prstGeom prst="rect">
            <a:avLst/>
          </a:prstGeom>
        </p:spPr>
        <p:txBody>
          <a:bodyPr>
            <a:spAutoFit/>
          </a:bodyPr>
          <a:lstStyle/>
          <a:p>
            <a:r>
              <a:rPr lang="en-GB" sz="2000" dirty="0" smtClean="0">
                <a:solidFill>
                  <a:srgbClr val="222222"/>
                </a:solidFill>
                <a:latin typeface="Arial" panose="020B0604020202020204" pitchFamily="34" charset="0"/>
                <a:cs typeface="Arial" panose="020B0604020202020204" pitchFamily="34" charset="0"/>
              </a:rPr>
              <a:t>From the day that Ursuline </a:t>
            </a:r>
            <a:r>
              <a:rPr lang="en-GB" sz="2000" dirty="0">
                <a:solidFill>
                  <a:srgbClr val="222222"/>
                </a:solidFill>
                <a:latin typeface="Arial" panose="020B0604020202020204" pitchFamily="34" charset="0"/>
                <a:cs typeface="Arial" panose="020B0604020202020204" pitchFamily="34" charset="0"/>
              </a:rPr>
              <a:t>nuns arrived in Upton Lane from Belgium, and as their order required, </a:t>
            </a:r>
            <a:r>
              <a:rPr lang="en-GB" sz="2000" dirty="0" smtClean="0">
                <a:solidFill>
                  <a:srgbClr val="222222"/>
                </a:solidFill>
                <a:latin typeface="Arial" panose="020B0604020202020204" pitchFamily="34" charset="0"/>
                <a:cs typeface="Arial" panose="020B0604020202020204" pitchFamily="34" charset="0"/>
              </a:rPr>
              <a:t>they began the </a:t>
            </a:r>
            <a:r>
              <a:rPr lang="en-GB" sz="2000" dirty="0">
                <a:solidFill>
                  <a:srgbClr val="222222"/>
                </a:solidFill>
                <a:latin typeface="Arial" panose="020B0604020202020204" pitchFamily="34" charset="0"/>
                <a:cs typeface="Arial" panose="020B0604020202020204" pitchFamily="34" charset="0"/>
              </a:rPr>
              <a:t>education of young Roman Catholics in the area, and operated a boarding school. </a:t>
            </a:r>
            <a:r>
              <a:rPr lang="en-GB" sz="2000" dirty="0">
                <a:latin typeface="Arial" panose="020B0604020202020204" pitchFamily="34" charset="0"/>
                <a:cs typeface="Arial" panose="020B0604020202020204" pitchFamily="34" charset="0"/>
              </a:rPr>
              <a:t>Although various charity schools were established in England before the nineteenth century, the major push towards providing formal schooling, particularly for middle and working class children, came with the development </a:t>
            </a:r>
            <a:r>
              <a:rPr lang="en-GB" sz="2000" dirty="0" smtClean="0">
                <a:latin typeface="Arial" panose="020B0604020202020204" pitchFamily="34" charset="0"/>
                <a:cs typeface="Arial" panose="020B0604020202020204" pitchFamily="34" charset="0"/>
              </a:rPr>
              <a:t>other, competing non-Catholic, </a:t>
            </a:r>
            <a:r>
              <a:rPr lang="en-GB" sz="2000" dirty="0">
                <a:latin typeface="Arial" panose="020B0604020202020204" pitchFamily="34" charset="0"/>
                <a:cs typeface="Arial" panose="020B0604020202020204" pitchFamily="34" charset="0"/>
              </a:rPr>
              <a:t>institutions in the nineteenth </a:t>
            </a:r>
            <a:r>
              <a:rPr lang="en-GB" sz="2000" dirty="0" smtClean="0">
                <a:latin typeface="Arial" panose="020B0604020202020204" pitchFamily="34" charset="0"/>
                <a:cs typeface="Arial" panose="020B0604020202020204" pitchFamily="34" charset="0"/>
              </a:rPr>
              <a:t>century in the area.</a:t>
            </a:r>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Other schools, such as </a:t>
            </a:r>
            <a:r>
              <a:rPr lang="en-GB" sz="2000" dirty="0" smtClean="0">
                <a:latin typeface="Arial" panose="020B0604020202020204" pitchFamily="34" charset="0"/>
                <a:cs typeface="Arial" panose="020B0604020202020204" pitchFamily="34" charset="0"/>
              </a:rPr>
              <a:t>independent </a:t>
            </a:r>
            <a:r>
              <a:rPr lang="en-GB" sz="2000" dirty="0">
                <a:latin typeface="Arial" panose="020B0604020202020204" pitchFamily="34" charset="0"/>
                <a:cs typeface="Arial" panose="020B0604020202020204" pitchFamily="34" charset="0"/>
              </a:rPr>
              <a:t>schools, "Dame schools" and the famous Earlham Grove Music Academy also prospered in Forest Gate in the latter years of the nineteenth century. </a:t>
            </a:r>
            <a:r>
              <a:rPr lang="en-GB" sz="2000" dirty="0" smtClean="0">
                <a:latin typeface="Arial" panose="020B0604020202020204" pitchFamily="34" charset="0"/>
                <a:cs typeface="Arial" panose="020B0604020202020204" pitchFamily="34" charset="0"/>
              </a:rPr>
              <a:t>The education of children in Upton Lane and Forest Gate owes their development to </a:t>
            </a:r>
            <a:r>
              <a:rPr lang="en-GB" sz="2000" dirty="0">
                <a:latin typeface="Arial" panose="020B0604020202020204" pitchFamily="34" charset="0"/>
                <a:cs typeface="Arial" panose="020B0604020202020204" pitchFamily="34" charset="0"/>
              </a:rPr>
              <a:t>these early local educators.</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a:xfrm>
            <a:off x="6172200" y="1550170"/>
            <a:ext cx="6019800" cy="4626793"/>
          </a:xfrm>
        </p:spPr>
        <p:txBody>
          <a:bodyPr/>
          <a:lstStyle/>
          <a:p>
            <a:pPr marL="0" indent="0">
              <a:buNone/>
            </a:pPr>
            <a:r>
              <a:rPr lang="en-GB" sz="2400" dirty="0" smtClean="0"/>
              <a:t>Boarders at St Angela’s, sister school to St Antony’s Catholic Primary pose with their PE equipment of tennis racquets and cricket </a:t>
            </a:r>
            <a:r>
              <a:rPr lang="en-GB" sz="2400" dirty="0" smtClean="0"/>
              <a:t>bats-PE kits were very different to what we wear in school today!</a:t>
            </a:r>
            <a:endParaRPr lang="en-GB" sz="2400" dirty="0" smtClean="0"/>
          </a:p>
          <a:p>
            <a:endParaRPr lang="en-GB" dirty="0"/>
          </a:p>
          <a:p>
            <a:endParaRPr lang="en-GB" dirty="0" smtClean="0"/>
          </a:p>
          <a:p>
            <a:endParaRPr lang="en-GB" dirty="0"/>
          </a:p>
        </p:txBody>
      </p:sp>
      <p:pic>
        <p:nvPicPr>
          <p:cNvPr id="2050" name="Picture 2" descr="http://3.bp.blogspot.com/-PHEsf1nAahI/VoLrXTOClhI/AAAAAAAAEm4/I6aHGKzUrzo/s400/Boarders%2Bat%2BSt%2BAngela%2527s%2Blate%2B19th%2BCentu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74492"/>
            <a:ext cx="5861303"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7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168" y="0"/>
            <a:ext cx="12377928" cy="1487295"/>
          </a:xfrm>
          <a:solidFill>
            <a:srgbClr val="92D050"/>
          </a:solidFill>
        </p:spPr>
        <p:txBody>
          <a:bodyPr>
            <a:noAutofit/>
          </a:bodyPr>
          <a:lstStyle/>
          <a:p>
            <a:pPr algn="ctr"/>
            <a:r>
              <a:rPr lang="en-GB" sz="3200" b="1" dirty="0" smtClean="0">
                <a:latin typeface="Arial Black" panose="020B0A04020102020204" pitchFamily="34" charset="0"/>
              </a:rPr>
              <a:t/>
            </a:r>
            <a:br>
              <a:rPr lang="en-GB" sz="3200" b="1" dirty="0" smtClean="0">
                <a:latin typeface="Arial Black" panose="020B0A04020102020204" pitchFamily="34" charset="0"/>
              </a:rPr>
            </a:br>
            <a:r>
              <a:rPr lang="en-GB" sz="3200" b="1" dirty="0" smtClean="0">
                <a:latin typeface="Arial Black" panose="020B0A04020102020204" pitchFamily="34" charset="0"/>
              </a:rPr>
              <a:t/>
            </a:r>
            <a:br>
              <a:rPr lang="en-GB" sz="3200" b="1" dirty="0" smtClean="0">
                <a:latin typeface="Arial Black" panose="020B0A04020102020204" pitchFamily="34" charset="0"/>
              </a:rPr>
            </a:br>
            <a:r>
              <a:rPr lang="en-GB" sz="3200" b="1" dirty="0" smtClean="0">
                <a:latin typeface="Arial Black" panose="020B0A04020102020204" pitchFamily="34" charset="0"/>
              </a:rPr>
              <a:t>St </a:t>
            </a:r>
            <a:r>
              <a:rPr lang="en-GB" sz="3200" b="1" dirty="0" smtClean="0">
                <a:latin typeface="Arial Black" panose="020B0A04020102020204" pitchFamily="34" charset="0"/>
              </a:rPr>
              <a:t>Antony’s Was </a:t>
            </a:r>
            <a:r>
              <a:rPr lang="en-GB" sz="3200" b="1" dirty="0" smtClean="0">
                <a:latin typeface="Arial Black" panose="020B0A04020102020204" pitchFamily="34" charset="0"/>
              </a:rPr>
              <a:t>Once Relocated </a:t>
            </a:r>
            <a:r>
              <a:rPr lang="en-GB" sz="3200" b="1" dirty="0" smtClean="0">
                <a:latin typeface="Arial Black" panose="020B0A04020102020204" pitchFamily="34" charset="0"/>
              </a:rPr>
              <a:t>To </a:t>
            </a:r>
            <a:br>
              <a:rPr lang="en-GB" sz="3200" b="1" dirty="0" smtClean="0">
                <a:latin typeface="Arial Black" panose="020B0A04020102020204" pitchFamily="34" charset="0"/>
              </a:rPr>
            </a:br>
            <a:r>
              <a:rPr lang="en-GB" sz="3200" b="1" dirty="0" smtClean="0">
                <a:latin typeface="Arial Black" panose="020B0A04020102020204" pitchFamily="34" charset="0"/>
              </a:rPr>
              <a:t>Where St Bonaventure’s 6</a:t>
            </a:r>
            <a:r>
              <a:rPr lang="en-GB" sz="3200" b="1" baseline="30000" dirty="0" smtClean="0">
                <a:latin typeface="Arial Black" panose="020B0A04020102020204" pitchFamily="34" charset="0"/>
              </a:rPr>
              <a:t>th</a:t>
            </a:r>
            <a:r>
              <a:rPr lang="en-GB" sz="3200" b="1" dirty="0" smtClean="0">
                <a:latin typeface="Arial Black" panose="020B0A04020102020204" pitchFamily="34" charset="0"/>
              </a:rPr>
              <a:t> Form Is </a:t>
            </a:r>
            <a:r>
              <a:rPr lang="en-GB" sz="3200" b="1" dirty="0" smtClean="0">
                <a:latin typeface="Arial Black" panose="020B0A04020102020204" pitchFamily="34" charset="0"/>
              </a:rPr>
              <a:t>Now</a:t>
            </a:r>
            <a:br>
              <a:rPr lang="en-GB" sz="3200" b="1" dirty="0" smtClean="0">
                <a:latin typeface="Arial Black" panose="020B0A04020102020204" pitchFamily="34" charset="0"/>
              </a:rPr>
            </a:br>
            <a:r>
              <a:rPr lang="en-GB" sz="3200" b="1" dirty="0" smtClean="0">
                <a:latin typeface="Arial Black" panose="020B0A04020102020204" pitchFamily="34" charset="0"/>
              </a:rPr>
              <a:t>Then to its current location on Upton Avenue</a:t>
            </a:r>
            <a:r>
              <a:rPr lang="en-GB" sz="3200" b="1" dirty="0" smtClean="0">
                <a:latin typeface="Arial Black" panose="020B0A04020102020204" pitchFamily="34" charset="0"/>
              </a:rPr>
              <a:t/>
            </a:r>
            <a:br>
              <a:rPr lang="en-GB" sz="3200" b="1" dirty="0" smtClean="0">
                <a:latin typeface="Arial Black" panose="020B0A04020102020204" pitchFamily="34" charset="0"/>
              </a:rPr>
            </a:br>
            <a:r>
              <a:rPr lang="en-GB" sz="3200" b="1" dirty="0" smtClean="0">
                <a:latin typeface="Arial Black" panose="020B0A04020102020204" pitchFamily="34" charset="0"/>
              </a:rPr>
              <a:t/>
            </a:r>
            <a:br>
              <a:rPr lang="en-GB" sz="3200" b="1" dirty="0" smtClean="0">
                <a:latin typeface="Arial Black" panose="020B0A04020102020204" pitchFamily="34" charset="0"/>
              </a:rPr>
            </a:br>
            <a:r>
              <a:rPr lang="en-GB" sz="3600" b="1" dirty="0" smtClean="0">
                <a:latin typeface="Arial Black" panose="020B0A04020102020204" pitchFamily="34" charset="0"/>
              </a:rPr>
              <a:t>  </a:t>
            </a:r>
            <a:endParaRPr lang="en-GB" sz="3600" b="1" dirty="0">
              <a:latin typeface="Arial Black" panose="020B0A04020102020204" pitchFamily="34" charset="0"/>
            </a:endParaRPr>
          </a:p>
        </p:txBody>
      </p:sp>
      <p:pic>
        <p:nvPicPr>
          <p:cNvPr id="6" name="Picture 5">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11442906" y="62877"/>
            <a:ext cx="749093" cy="1336156"/>
          </a:xfrm>
          <a:prstGeom prst="rect">
            <a:avLst/>
          </a:prstGeom>
        </p:spPr>
      </p:pic>
      <p:pic>
        <p:nvPicPr>
          <p:cNvPr id="7" name="Picture 6">
            <a:extLst>
              <a:ext uri="{FF2B5EF4-FFF2-40B4-BE49-F238E27FC236}">
                <a16:creationId xmlns:a16="http://schemas.microsoft.com/office/drawing/2014/main" id="{2297E503-FA20-4072-80CC-562F323B670A}"/>
              </a:ext>
            </a:extLst>
          </p:cNvPr>
          <p:cNvPicPr>
            <a:picLocks noChangeAspect="1"/>
          </p:cNvPicPr>
          <p:nvPr/>
        </p:nvPicPr>
        <p:blipFill>
          <a:blip r:embed="rId2"/>
          <a:stretch>
            <a:fillRect/>
          </a:stretch>
        </p:blipFill>
        <p:spPr>
          <a:xfrm>
            <a:off x="-201167" y="62876"/>
            <a:ext cx="941486" cy="1235572"/>
          </a:xfrm>
          <a:prstGeom prst="rect">
            <a:avLst/>
          </a:prstGeom>
        </p:spPr>
      </p:pic>
      <p:sp>
        <p:nvSpPr>
          <p:cNvPr id="3" name="Content Placeholder 2"/>
          <p:cNvSpPr>
            <a:spLocks noGrp="1"/>
          </p:cNvSpPr>
          <p:nvPr>
            <p:ph sz="half" idx="2"/>
          </p:nvPr>
        </p:nvSpPr>
        <p:spPr>
          <a:xfrm>
            <a:off x="2624328" y="1497572"/>
            <a:ext cx="4090237" cy="5360427"/>
          </a:xfrm>
          <a:solidFill>
            <a:schemeClr val="accent4">
              <a:lumMod val="40000"/>
              <a:lumOff val="60000"/>
            </a:schemeClr>
          </a:solidFill>
        </p:spPr>
        <p:txBody>
          <a:bodyPr>
            <a:normAutofit fontScale="92500" lnSpcReduction="10000"/>
          </a:bodyPr>
          <a:lstStyle/>
          <a:p>
            <a:pPr marL="0" indent="0">
              <a:buNone/>
            </a:pPr>
            <a:r>
              <a:rPr lang="en-GB" sz="2600" b="1" dirty="0" smtClean="0"/>
              <a:t>This Old Victorian Building </a:t>
            </a:r>
            <a:r>
              <a:rPr lang="en-GB" sz="2600" b="1" dirty="0" smtClean="0"/>
              <a:t>which still stands on </a:t>
            </a:r>
            <a:r>
              <a:rPr lang="en-GB" sz="2600" b="1" dirty="0" smtClean="0"/>
              <a:t>Lancaster </a:t>
            </a:r>
            <a:r>
              <a:rPr lang="en-GB" sz="2600" b="1" dirty="0" smtClean="0"/>
              <a:t>Road, </a:t>
            </a:r>
            <a:r>
              <a:rPr lang="en-GB" sz="2600" b="1" dirty="0" smtClean="0"/>
              <a:t>behind St </a:t>
            </a:r>
            <a:r>
              <a:rPr lang="en-GB" sz="2600" b="1" dirty="0" smtClean="0"/>
              <a:t>Antony of Padua Catholic  </a:t>
            </a:r>
            <a:r>
              <a:rPr lang="en-GB" sz="2600" b="1" dirty="0" smtClean="0"/>
              <a:t>Church became the next location for St Antony’s Catholic </a:t>
            </a:r>
            <a:r>
              <a:rPr lang="en-GB" sz="2600" b="1" dirty="0" smtClean="0"/>
              <a:t>Primary after the young but flourishing school was moved from Sun Row (Green Street). </a:t>
            </a:r>
          </a:p>
          <a:p>
            <a:pPr marL="0" indent="0">
              <a:buNone/>
            </a:pPr>
            <a:r>
              <a:rPr lang="en-GB" sz="2600" b="1" dirty="0" smtClean="0"/>
              <a:t>Today this building forms part of St Bonaventure’s Secondary School’s 6</a:t>
            </a:r>
            <a:r>
              <a:rPr lang="en-GB" sz="2600" b="1" baseline="30000" dirty="0" smtClean="0"/>
              <a:t>th</a:t>
            </a:r>
            <a:r>
              <a:rPr lang="en-GB" sz="2600" b="1" dirty="0" smtClean="0"/>
              <a:t> Form College.</a:t>
            </a:r>
            <a:endParaRPr lang="en-GB" sz="2600" b="1" dirty="0" smtClean="0"/>
          </a:p>
          <a:p>
            <a:pPr marL="0" indent="0">
              <a:buNone/>
            </a:pPr>
            <a:r>
              <a:rPr lang="en-GB" sz="2600" b="1" dirty="0" smtClean="0"/>
              <a:t>It was just around </a:t>
            </a:r>
            <a:r>
              <a:rPr lang="en-GB" sz="2600" b="1" dirty="0" smtClean="0"/>
              <a:t>the mid </a:t>
            </a:r>
            <a:r>
              <a:rPr lang="en-GB" sz="2600" b="1" dirty="0" smtClean="0"/>
              <a:t>1950’s-60s that St Antony’s </a:t>
            </a:r>
            <a:r>
              <a:rPr lang="en-GB" sz="2600" b="1" dirty="0" smtClean="0"/>
              <a:t>moved to </a:t>
            </a:r>
            <a:r>
              <a:rPr lang="en-GB" sz="2600" b="1" dirty="0" smtClean="0"/>
              <a:t>its </a:t>
            </a:r>
            <a:r>
              <a:rPr lang="en-GB" sz="2600" b="1" dirty="0" smtClean="0"/>
              <a:t>current location on Upton </a:t>
            </a:r>
            <a:r>
              <a:rPr lang="en-GB" sz="2600" b="1" dirty="0" smtClean="0"/>
              <a:t>Avenue in Newham</a:t>
            </a:r>
            <a:r>
              <a:rPr lang="en-GB" sz="2600" dirty="0" smtClean="0"/>
              <a:t>.</a:t>
            </a:r>
            <a:endParaRPr lang="en-GB" sz="2600" dirty="0" smtClean="0"/>
          </a:p>
          <a:p>
            <a:pPr marL="0" indent="0">
              <a:buNone/>
            </a:pPr>
            <a:endParaRPr lang="en-GB" dirty="0"/>
          </a:p>
        </p:txBody>
      </p:sp>
      <p:sp>
        <p:nvSpPr>
          <p:cNvPr id="9" name="Content Placeholder 2"/>
          <p:cNvSpPr>
            <a:spLocks noGrp="1"/>
          </p:cNvSpPr>
          <p:nvPr>
            <p:ph sz="half" idx="2"/>
          </p:nvPr>
        </p:nvSpPr>
        <p:spPr>
          <a:xfrm>
            <a:off x="6714565" y="1461910"/>
            <a:ext cx="5462195" cy="5411202"/>
          </a:xfrm>
          <a:solidFill>
            <a:schemeClr val="accent1">
              <a:lumMod val="20000"/>
              <a:lumOff val="80000"/>
            </a:schemeClr>
          </a:solidFill>
        </p:spPr>
        <p:txBody>
          <a:bodyPr>
            <a:normAutofit/>
          </a:bodyPr>
          <a:lstStyle/>
          <a:p>
            <a:pPr marL="0" indent="0">
              <a:buNone/>
            </a:pPr>
            <a:r>
              <a:rPr lang="en-GB" sz="2000" b="1" dirty="0" smtClean="0"/>
              <a:t>Throughout the </a:t>
            </a:r>
            <a:r>
              <a:rPr lang="en-GB" sz="2000" b="1" dirty="0" smtClean="0"/>
              <a:t>1950-1960s </a:t>
            </a:r>
            <a:r>
              <a:rPr lang="en-GB" sz="2000" b="1" dirty="0" smtClean="0"/>
              <a:t>St Antony’s </a:t>
            </a:r>
            <a:r>
              <a:rPr lang="en-GB" sz="2000" b="1" dirty="0" smtClean="0"/>
              <a:t>Catholic School first </a:t>
            </a:r>
            <a:r>
              <a:rPr lang="en-GB" sz="2000" b="1" dirty="0" smtClean="0"/>
              <a:t>existed as two separate </a:t>
            </a:r>
            <a:r>
              <a:rPr lang="en-GB" sz="2000" b="1" dirty="0" smtClean="0"/>
              <a:t>schools: </a:t>
            </a:r>
            <a:r>
              <a:rPr lang="en-GB" sz="2000" b="1" dirty="0" smtClean="0">
                <a:solidFill>
                  <a:srgbClr val="7030A0"/>
                </a:solidFill>
              </a:rPr>
              <a:t>St </a:t>
            </a:r>
            <a:r>
              <a:rPr lang="en-GB" sz="2000" b="1" dirty="0" smtClean="0">
                <a:solidFill>
                  <a:srgbClr val="7030A0"/>
                </a:solidFill>
              </a:rPr>
              <a:t>Antony’s Nursery </a:t>
            </a:r>
            <a:r>
              <a:rPr lang="en-GB" sz="2000" b="1" dirty="0" smtClean="0">
                <a:solidFill>
                  <a:srgbClr val="7030A0"/>
                </a:solidFill>
              </a:rPr>
              <a:t>School </a:t>
            </a:r>
            <a:r>
              <a:rPr lang="en-GB" sz="2000" b="1" dirty="0" smtClean="0"/>
              <a:t>(serving children from Nursery to year 2) and </a:t>
            </a:r>
            <a:r>
              <a:rPr lang="en-GB" sz="2000" b="1" dirty="0" smtClean="0">
                <a:solidFill>
                  <a:srgbClr val="FF0000"/>
                </a:solidFill>
              </a:rPr>
              <a:t>St </a:t>
            </a:r>
            <a:r>
              <a:rPr lang="en-GB" sz="2000" b="1" dirty="0" smtClean="0">
                <a:solidFill>
                  <a:srgbClr val="FF0000"/>
                </a:solidFill>
              </a:rPr>
              <a:t>Antony’s Catholic Junior School</a:t>
            </a:r>
            <a:r>
              <a:rPr lang="en-GB" sz="2000" b="1" dirty="0" smtClean="0"/>
              <a:t>. In 1999 the two schools merged into one </a:t>
            </a:r>
            <a:r>
              <a:rPr lang="en-GB" sz="2000" b="1" dirty="0" smtClean="0"/>
              <a:t>school- St. Antony’s Catholic Primary School. The ‘junior’ bit is still retained today as part of the school’s e-mail address:</a:t>
            </a:r>
            <a:r>
              <a:rPr lang="en-GB" sz="2200" b="1" dirty="0" smtClean="0"/>
              <a:t> </a:t>
            </a:r>
            <a:r>
              <a:rPr lang="en-GB" sz="1400" b="1" dirty="0" smtClean="0">
                <a:hlinkClick r:id="rId3"/>
              </a:rPr>
              <a:t>info@st-antonys-jun.newham.sch.uk</a:t>
            </a:r>
            <a:endParaRPr lang="en-GB" sz="1400" b="1" dirty="0" smtClean="0"/>
          </a:p>
          <a:p>
            <a:pPr marL="0" indent="0">
              <a:buNone/>
            </a:pPr>
            <a:r>
              <a:rPr lang="en-GB" sz="2000" b="1" dirty="0" smtClean="0"/>
              <a:t>This is St Antony’s Catholic Primary School as it stands located today on Upton Avenue in Newham.</a:t>
            </a:r>
            <a:endParaRPr lang="en-GB" sz="2000" b="1" dirty="0" smtClean="0"/>
          </a:p>
          <a:p>
            <a:pPr marL="0" indent="0" algn="ctr">
              <a:buNone/>
            </a:pPr>
            <a:endParaRPr lang="en-GB" sz="3600" b="1" dirty="0" smtClean="0"/>
          </a:p>
          <a:p>
            <a:pPr marL="0" indent="0" algn="ctr">
              <a:buNone/>
            </a:pPr>
            <a:endParaRPr lang="en-GB" sz="3600" b="1" dirty="0" smtClean="0"/>
          </a:p>
          <a:p>
            <a:pPr marL="0" indent="0" algn="ctr">
              <a:buNone/>
            </a:pPr>
            <a:endParaRPr lang="en-GB" sz="3600" b="1" dirty="0" smtClean="0"/>
          </a:p>
          <a:p>
            <a:pPr marL="0" indent="0" algn="ctr">
              <a:buNone/>
            </a:pPr>
            <a:endParaRPr lang="en-GB" sz="3600" b="1" dirty="0"/>
          </a:p>
          <a:p>
            <a:pPr marL="0" lvl="0" indent="0" algn="ctr">
              <a:buNone/>
            </a:pPr>
            <a:endParaRPr lang="en-GB" sz="1400" b="1" dirty="0"/>
          </a:p>
          <a:p>
            <a:pPr lvl="0"/>
            <a:endParaRPr lang="en-GB" sz="19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 y="1487296"/>
            <a:ext cx="2780851" cy="5385816"/>
          </a:xfrm>
          <a:prstGeom prst="rect">
            <a:avLst/>
          </a:prstGeom>
        </p:spPr>
      </p:pic>
      <p:sp>
        <p:nvSpPr>
          <p:cNvPr id="5" name="TextBox 4"/>
          <p:cNvSpPr txBox="1"/>
          <p:nvPr/>
        </p:nvSpPr>
        <p:spPr>
          <a:xfrm>
            <a:off x="6633" y="5934669"/>
            <a:ext cx="2621280" cy="923330"/>
          </a:xfrm>
          <a:prstGeom prst="rect">
            <a:avLst/>
          </a:prstGeom>
          <a:solidFill>
            <a:srgbClr val="92D050"/>
          </a:solidFill>
        </p:spPr>
        <p:txBody>
          <a:bodyPr wrap="square" rtlCol="0">
            <a:spAutoFit/>
          </a:bodyPr>
          <a:lstStyle/>
          <a:p>
            <a:r>
              <a:rPr lang="en-GB" dirty="0" smtClean="0"/>
              <a:t>Old Victorian St Antony’s School Building on Lancaster Road E7 9PX</a:t>
            </a:r>
            <a:endParaRPr lang="en-GB" dirty="0"/>
          </a:p>
        </p:txBody>
      </p:sp>
      <p:pic>
        <p:nvPicPr>
          <p:cNvPr id="10" name="Picture 9" descr="C:\Users\amoore\Downloads\20230427_074422.jpg"/>
          <p:cNvPicPr/>
          <p:nvPr/>
        </p:nvPicPr>
        <p:blipFill rotWithShape="1">
          <a:blip r:embed="rId5" cstate="print">
            <a:extLst>
              <a:ext uri="{28A0092B-C50C-407E-A947-70E740481C1C}">
                <a14:useLocalDpi xmlns:a14="http://schemas.microsoft.com/office/drawing/2010/main" val="0"/>
              </a:ext>
            </a:extLst>
          </a:blip>
          <a:srcRect t="15453" r="13245" b="32919"/>
          <a:stretch/>
        </p:blipFill>
        <p:spPr bwMode="auto">
          <a:xfrm>
            <a:off x="6786282" y="4634753"/>
            <a:ext cx="5390478" cy="2223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6856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73836</TotalTime>
  <Words>1140</Words>
  <Application>Microsoft Office PowerPoint</Application>
  <PresentationFormat>Widescreen</PresentationFormat>
  <Paragraphs>119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Calibri Light</vt:lpstr>
      <vt:lpstr>Lucida Calligraphy</vt:lpstr>
      <vt:lpstr>Office Theme</vt:lpstr>
      <vt:lpstr> ST  Antony’s Catholic Primary  A Brief History For Our 160th Anniversary</vt:lpstr>
      <vt:lpstr> Ursuline Nuns From Belgium First Catholic Schools In Forest Gate</vt:lpstr>
      <vt:lpstr> Ursuline Nuns From Belgium First Established St Antony’s On ‘Sun Row’ Now Known As Green Street</vt:lpstr>
      <vt:lpstr> St Antony’s and St Angela’s Share A Common History</vt:lpstr>
      <vt:lpstr> Ursuline Nuns From Belgium  Established St Antony’s  and  St Angela’s In Forest Gate</vt:lpstr>
      <vt:lpstr>  St Antony’s Was Once Relocated To  Where St Bonaventure’s 6th Form Is Now Then to its current location on Upton Avenue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Antony’s Catholic Primary School</dc:title>
  <dc:creator>Angela Moore</dc:creator>
  <cp:lastModifiedBy>Angela Moore</cp:lastModifiedBy>
  <cp:revision>123</cp:revision>
  <cp:lastPrinted>2022-05-21T10:21:54Z</cp:lastPrinted>
  <dcterms:created xsi:type="dcterms:W3CDTF">2022-03-31T06:57:31Z</dcterms:created>
  <dcterms:modified xsi:type="dcterms:W3CDTF">2023-04-28T09:42:06Z</dcterms:modified>
</cp:coreProperties>
</file>