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4" r:id="rId16"/>
    <p:sldId id="268" r:id="rId17"/>
    <p:sldId id="269" r:id="rId18"/>
    <p:sldId id="270" r:id="rId1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430D2-BE74-4AEA-A265-3F5E4F1DA4DF}" type="datetimeFigureOut">
              <a:rPr lang="en-GB" smtClean="0"/>
              <a:t>10/04/2025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DB10D-D884-4202-AED7-C9FA00C4C2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368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DB10D-D884-4202-AED7-C9FA00C4C21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98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1477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1477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11102A62-F375-41FE-A154-0A2551C1B81C}" type="datetimeFigureOut">
              <a:rPr lang="en-GB" smtClean="0"/>
              <a:t>10/04/2025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720777A2-8FDA-4D01-8F20-A07DB84ACC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210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770" y="-24257"/>
            <a:ext cx="8760460" cy="1345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10076" y="1439417"/>
            <a:ext cx="4996815" cy="2439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31940"/>
            <a:ext cx="9135110" cy="1399540"/>
            <a:chOff x="22796" y="31940"/>
            <a:chExt cx="9135110" cy="1399540"/>
          </a:xfrm>
        </p:grpSpPr>
        <p:sp>
          <p:nvSpPr>
            <p:cNvPr id="3" name="object 3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9108948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9108948" y="1373124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0" y="1373124"/>
                  </a:moveTo>
                  <a:lnTo>
                    <a:pt x="9108948" y="1373124"/>
                  </a:lnTo>
                  <a:lnTo>
                    <a:pt x="9108948" y="0"/>
                  </a:lnTo>
                  <a:lnTo>
                    <a:pt x="0" y="0"/>
                  </a:lnTo>
                  <a:lnTo>
                    <a:pt x="0" y="1373124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23466" y="76657"/>
            <a:ext cx="55327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2650" marR="5080" indent="-87058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Religious</a:t>
            </a:r>
            <a:r>
              <a:rPr sz="4000" spc="-135" dirty="0"/>
              <a:t> </a:t>
            </a:r>
            <a:r>
              <a:rPr sz="4000" spc="-10" dirty="0"/>
              <a:t>Education </a:t>
            </a:r>
            <a:r>
              <a:rPr sz="4000" dirty="0"/>
              <a:t>At</a:t>
            </a:r>
            <a:r>
              <a:rPr sz="4000" spc="-45" dirty="0"/>
              <a:t> </a:t>
            </a:r>
            <a:r>
              <a:rPr sz="4000" dirty="0"/>
              <a:t>St</a:t>
            </a:r>
            <a:r>
              <a:rPr sz="4000" spc="-55" dirty="0"/>
              <a:t> </a:t>
            </a:r>
            <a:r>
              <a:rPr sz="4000" spc="-10" dirty="0"/>
              <a:t>Antony’s</a:t>
            </a:r>
            <a:endParaRPr sz="4000"/>
          </a:p>
        </p:txBody>
      </p:sp>
      <p:grpSp>
        <p:nvGrpSpPr>
          <p:cNvPr id="6" name="object 6"/>
          <p:cNvGrpSpPr/>
          <p:nvPr/>
        </p:nvGrpSpPr>
        <p:grpSpPr>
          <a:xfrm>
            <a:off x="35051" y="28955"/>
            <a:ext cx="9109075" cy="6661784"/>
            <a:chOff x="35051" y="28955"/>
            <a:chExt cx="9109075" cy="6661784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1434083"/>
              <a:ext cx="9108948" cy="52562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1" y="28955"/>
              <a:ext cx="902208" cy="1089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43316" y="64007"/>
              <a:ext cx="900683" cy="10911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09075" cy="693420"/>
          </a:xfrm>
          <a:custGeom>
            <a:avLst/>
            <a:gdLst/>
            <a:ahLst/>
            <a:cxnLst/>
            <a:rect l="l" t="t" r="r" b="b"/>
            <a:pathLst>
              <a:path w="9109075" h="693420">
                <a:moveTo>
                  <a:pt x="9108948" y="0"/>
                </a:moveTo>
                <a:lnTo>
                  <a:pt x="0" y="0"/>
                </a:lnTo>
                <a:lnTo>
                  <a:pt x="0" y="693420"/>
                </a:lnTo>
                <a:lnTo>
                  <a:pt x="9108948" y="693420"/>
                </a:lnTo>
                <a:lnTo>
                  <a:pt x="9108948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latin typeface="Calibri"/>
                <a:cs typeface="Calibri"/>
              </a:rPr>
              <a:t>Come</a:t>
            </a:r>
            <a:r>
              <a:rPr sz="4000" b="1" spc="-90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And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See</a:t>
            </a:r>
            <a:r>
              <a:rPr sz="4000" b="1" spc="-95" dirty="0">
                <a:latin typeface="Calibri"/>
                <a:cs typeface="Calibri"/>
              </a:rPr>
              <a:t> </a:t>
            </a:r>
            <a:r>
              <a:rPr sz="4000" b="1" spc="-10" dirty="0">
                <a:latin typeface="Calibri"/>
                <a:cs typeface="Calibri"/>
              </a:rPr>
              <a:t>Coverage</a:t>
            </a:r>
            <a:r>
              <a:rPr sz="4000" b="1" spc="-8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For</a:t>
            </a:r>
            <a:r>
              <a:rPr sz="4000" b="1" spc="-95" dirty="0">
                <a:latin typeface="Calibri"/>
                <a:cs typeface="Calibri"/>
              </a:rPr>
              <a:t> </a:t>
            </a:r>
            <a:r>
              <a:rPr sz="4000" b="1" dirty="0">
                <a:latin typeface="Calibri"/>
                <a:cs typeface="Calibri"/>
              </a:rPr>
              <a:t>Spring</a:t>
            </a:r>
            <a:r>
              <a:rPr sz="4000" b="1" spc="-75" dirty="0">
                <a:latin typeface="Calibri"/>
                <a:cs typeface="Calibri"/>
              </a:rPr>
              <a:t> </a:t>
            </a:r>
            <a:r>
              <a:rPr sz="4000" b="1" spc="-20" dirty="0">
                <a:latin typeface="Calibri"/>
                <a:cs typeface="Calibri"/>
              </a:rPr>
              <a:t>Term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9" y="717677"/>
            <a:ext cx="8990476" cy="618095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1" y="0"/>
            <a:ext cx="9074150" cy="1417320"/>
          </a:xfrm>
          <a:custGeom>
            <a:avLst/>
            <a:gdLst/>
            <a:ahLst/>
            <a:cxnLst/>
            <a:rect l="l" t="t" r="r" b="b"/>
            <a:pathLst>
              <a:path w="9074150" h="1417320">
                <a:moveTo>
                  <a:pt x="9073896" y="0"/>
                </a:moveTo>
                <a:lnTo>
                  <a:pt x="0" y="0"/>
                </a:lnTo>
                <a:lnTo>
                  <a:pt x="0" y="1417320"/>
                </a:lnTo>
                <a:lnTo>
                  <a:pt x="9073896" y="1417320"/>
                </a:lnTo>
                <a:lnTo>
                  <a:pt x="907389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1837689" marR="5080" indent="-128397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Come</a:t>
            </a:r>
            <a:r>
              <a:rPr sz="4000" spc="-80" dirty="0"/>
              <a:t> </a:t>
            </a:r>
            <a:r>
              <a:rPr sz="4000" dirty="0"/>
              <a:t>And</a:t>
            </a:r>
            <a:r>
              <a:rPr sz="4000" spc="-60" dirty="0"/>
              <a:t> </a:t>
            </a:r>
            <a:r>
              <a:rPr sz="4000" dirty="0"/>
              <a:t>See</a:t>
            </a:r>
            <a:r>
              <a:rPr sz="4000" spc="-75" dirty="0"/>
              <a:t> </a:t>
            </a:r>
            <a:r>
              <a:rPr sz="4000" dirty="0"/>
              <a:t>For</a:t>
            </a:r>
            <a:r>
              <a:rPr sz="4000" spc="-75" dirty="0"/>
              <a:t> </a:t>
            </a:r>
            <a:r>
              <a:rPr sz="4000" spc="-10" dirty="0"/>
              <a:t>Summer </a:t>
            </a:r>
            <a:r>
              <a:rPr sz="4000" dirty="0"/>
              <a:t>Content</a:t>
            </a:r>
            <a:r>
              <a:rPr sz="4000" spc="-40" dirty="0"/>
              <a:t> </a:t>
            </a:r>
            <a:r>
              <a:rPr sz="4000" spc="-10" dirty="0"/>
              <a:t>Overview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179831" y="620268"/>
            <a:ext cx="8894064" cy="6193532"/>
            <a:chOff x="179831" y="620268"/>
            <a:chExt cx="8894064" cy="6193532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620268"/>
              <a:ext cx="792480" cy="7208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687" y="684276"/>
              <a:ext cx="792479" cy="71932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399" y="1417318"/>
              <a:ext cx="3206496" cy="539648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1" y="1425083"/>
            <a:ext cx="5771429" cy="53809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48" y="-12255"/>
            <a:ext cx="9062085" cy="1286510"/>
            <a:chOff x="95948" y="-12255"/>
            <a:chExt cx="9062085" cy="1286510"/>
          </a:xfrm>
        </p:grpSpPr>
        <p:sp>
          <p:nvSpPr>
            <p:cNvPr id="3" name="object 3"/>
            <p:cNvSpPr/>
            <p:nvPr/>
          </p:nvSpPr>
          <p:spPr>
            <a:xfrm>
              <a:off x="108965" y="762"/>
              <a:ext cx="9036050" cy="1260475"/>
            </a:xfrm>
            <a:custGeom>
              <a:avLst/>
              <a:gdLst/>
              <a:ahLst/>
              <a:cxnLst/>
              <a:rect l="l" t="t" r="r" b="b"/>
              <a:pathLst>
                <a:path w="9036050" h="1260475">
                  <a:moveTo>
                    <a:pt x="9035796" y="0"/>
                  </a:moveTo>
                  <a:lnTo>
                    <a:pt x="0" y="0"/>
                  </a:lnTo>
                  <a:lnTo>
                    <a:pt x="0" y="1260347"/>
                  </a:lnTo>
                  <a:lnTo>
                    <a:pt x="9035796" y="1260347"/>
                  </a:lnTo>
                  <a:lnTo>
                    <a:pt x="90357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762"/>
              <a:ext cx="9036050" cy="1260475"/>
            </a:xfrm>
            <a:custGeom>
              <a:avLst/>
              <a:gdLst/>
              <a:ahLst/>
              <a:cxnLst/>
              <a:rect l="l" t="t" r="r" b="b"/>
              <a:pathLst>
                <a:path w="9036050" h="1260475">
                  <a:moveTo>
                    <a:pt x="0" y="1260347"/>
                  </a:moveTo>
                  <a:lnTo>
                    <a:pt x="9035796" y="1260347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1260347"/>
                  </a:lnTo>
                  <a:close/>
                </a:path>
              </a:pathLst>
            </a:custGeom>
            <a:ln w="25907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448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Our</a:t>
            </a:r>
            <a:r>
              <a:rPr spc="15" dirty="0"/>
              <a:t> </a:t>
            </a:r>
            <a:r>
              <a:rPr dirty="0"/>
              <a:t>RE</a:t>
            </a:r>
            <a:r>
              <a:rPr spc="50" dirty="0"/>
              <a:t> </a:t>
            </a:r>
            <a:r>
              <a:rPr dirty="0"/>
              <a:t>Curriculum</a:t>
            </a:r>
            <a:r>
              <a:rPr spc="50" dirty="0"/>
              <a:t> </a:t>
            </a:r>
            <a:r>
              <a:rPr spc="-10" dirty="0"/>
              <a:t>Overview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56714"/>
            <a:ext cx="9143999" cy="57012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48" y="-12255"/>
            <a:ext cx="9062085" cy="1286510"/>
            <a:chOff x="95948" y="-12255"/>
            <a:chExt cx="9062085" cy="1286510"/>
          </a:xfrm>
        </p:grpSpPr>
        <p:sp>
          <p:nvSpPr>
            <p:cNvPr id="3" name="object 3"/>
            <p:cNvSpPr/>
            <p:nvPr/>
          </p:nvSpPr>
          <p:spPr>
            <a:xfrm>
              <a:off x="108965" y="762"/>
              <a:ext cx="9036050" cy="1260475"/>
            </a:xfrm>
            <a:custGeom>
              <a:avLst/>
              <a:gdLst/>
              <a:ahLst/>
              <a:cxnLst/>
              <a:rect l="l" t="t" r="r" b="b"/>
              <a:pathLst>
                <a:path w="9036050" h="1260475">
                  <a:moveTo>
                    <a:pt x="9035796" y="0"/>
                  </a:moveTo>
                  <a:lnTo>
                    <a:pt x="0" y="0"/>
                  </a:lnTo>
                  <a:lnTo>
                    <a:pt x="0" y="1260347"/>
                  </a:lnTo>
                  <a:lnTo>
                    <a:pt x="9035796" y="1260347"/>
                  </a:lnTo>
                  <a:lnTo>
                    <a:pt x="90357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762"/>
              <a:ext cx="9036050" cy="1260475"/>
            </a:xfrm>
            <a:custGeom>
              <a:avLst/>
              <a:gdLst/>
              <a:ahLst/>
              <a:cxnLst/>
              <a:rect l="l" t="t" r="r" b="b"/>
              <a:pathLst>
                <a:path w="9036050" h="1260475">
                  <a:moveTo>
                    <a:pt x="0" y="1260347"/>
                  </a:moveTo>
                  <a:lnTo>
                    <a:pt x="9035796" y="1260347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1260347"/>
                  </a:lnTo>
                  <a:close/>
                </a:path>
              </a:pathLst>
            </a:custGeom>
            <a:ln w="25907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35301" y="-24257"/>
            <a:ext cx="518033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Our</a:t>
            </a:r>
            <a:r>
              <a:rPr sz="4000" spc="-80" dirty="0"/>
              <a:t> </a:t>
            </a:r>
            <a:r>
              <a:rPr sz="4000" dirty="0"/>
              <a:t>RE</a:t>
            </a:r>
            <a:r>
              <a:rPr sz="4000" spc="-50" dirty="0"/>
              <a:t> </a:t>
            </a:r>
            <a:r>
              <a:rPr sz="4000" spc="-10" dirty="0"/>
              <a:t>Curriculum </a:t>
            </a:r>
            <a:r>
              <a:rPr sz="4000" dirty="0"/>
              <a:t>The</a:t>
            </a:r>
            <a:r>
              <a:rPr sz="4000" spc="5" dirty="0"/>
              <a:t> </a:t>
            </a:r>
            <a:r>
              <a:rPr sz="4000" dirty="0"/>
              <a:t>Big</a:t>
            </a:r>
            <a:r>
              <a:rPr sz="4000" spc="15" dirty="0"/>
              <a:t> </a:t>
            </a:r>
            <a:r>
              <a:rPr sz="4000" spc="-10" dirty="0"/>
              <a:t>Questions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125797" y="1410567"/>
            <a:ext cx="97472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spc="50" dirty="0">
                <a:latin typeface="Calibri"/>
                <a:cs typeface="Calibri"/>
              </a:rPr>
              <a:t>THEMES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&amp;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TOPICS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24537" y="1410567"/>
            <a:ext cx="1807210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428115" algn="l"/>
              </a:tabLst>
            </a:pPr>
            <a:r>
              <a:rPr sz="900" spc="10" dirty="0">
                <a:latin typeface="Calibri"/>
                <a:cs typeface="Calibri"/>
              </a:rPr>
              <a:t>EARLY</a:t>
            </a:r>
            <a:r>
              <a:rPr sz="900" spc="185" dirty="0">
                <a:latin typeface="Calibri"/>
                <a:cs typeface="Calibri"/>
              </a:rPr>
              <a:t> </a:t>
            </a:r>
            <a:r>
              <a:rPr sz="900" spc="10" dirty="0">
                <a:latin typeface="Calibri"/>
                <a:cs typeface="Calibri"/>
              </a:rPr>
              <a:t>YEARS</a:t>
            </a:r>
            <a:r>
              <a:rPr sz="900" spc="90" dirty="0">
                <a:latin typeface="Calibri"/>
                <a:cs typeface="Calibri"/>
              </a:rPr>
              <a:t> </a:t>
            </a:r>
            <a:r>
              <a:rPr sz="900" spc="50" dirty="0">
                <a:latin typeface="Calibri"/>
                <a:cs typeface="Calibri"/>
              </a:rPr>
              <a:t>1</a:t>
            </a:r>
            <a:r>
              <a:rPr sz="900" spc="100" dirty="0">
                <a:latin typeface="Calibri"/>
                <a:cs typeface="Calibri"/>
              </a:rPr>
              <a:t> </a:t>
            </a:r>
            <a:r>
              <a:rPr sz="900" spc="65" dirty="0">
                <a:latin typeface="Calibri"/>
                <a:cs typeface="Calibri"/>
              </a:rPr>
              <a:t>&amp;</a:t>
            </a:r>
            <a:r>
              <a:rPr sz="900" spc="1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	YEAR</a:t>
            </a:r>
            <a:r>
              <a:rPr sz="900" spc="2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07416" y="1410567"/>
            <a:ext cx="4024629" cy="37274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1009">
              <a:lnSpc>
                <a:spcPct val="100000"/>
              </a:lnSpc>
              <a:spcBef>
                <a:spcPts val="130"/>
              </a:spcBef>
              <a:tabLst>
                <a:tab pos="1527175" algn="l"/>
                <a:tab pos="2608580" algn="l"/>
                <a:tab pos="3645535" algn="l"/>
              </a:tabLst>
            </a:pPr>
            <a:r>
              <a:rPr sz="900" dirty="0">
                <a:latin typeface="Calibri"/>
                <a:cs typeface="Calibri"/>
              </a:rPr>
              <a:t>YEAR</a:t>
            </a:r>
            <a:r>
              <a:rPr sz="900" spc="2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2	YEAR</a:t>
            </a:r>
            <a:r>
              <a:rPr sz="900" spc="2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3	YEAR</a:t>
            </a:r>
            <a:r>
              <a:rPr sz="900" spc="25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4	YEAR</a:t>
            </a:r>
            <a:r>
              <a:rPr sz="900" spc="2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b="1" spc="20" dirty="0">
                <a:solidFill>
                  <a:srgbClr val="FF0000"/>
                </a:solidFill>
                <a:latin typeface="Calibri"/>
                <a:cs typeface="Calibri"/>
              </a:rPr>
              <a:t>SUGGESTED</a:t>
            </a:r>
            <a:r>
              <a:rPr sz="1350" b="1" spc="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spc="20" dirty="0">
                <a:solidFill>
                  <a:srgbClr val="FF0000"/>
                </a:solidFill>
                <a:latin typeface="Calibri"/>
                <a:cs typeface="Calibri"/>
              </a:rPr>
              <a:t>‘BIG</a:t>
            </a:r>
            <a:r>
              <a:rPr sz="1350" b="1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FF0000"/>
                </a:solidFill>
                <a:latin typeface="Calibri"/>
                <a:cs typeface="Calibri"/>
              </a:rPr>
              <a:t>QUESTIONS’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037460" y="1410567"/>
            <a:ext cx="391795" cy="1676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Calibri"/>
                <a:cs typeface="Calibri"/>
              </a:rPr>
              <a:t>YEAR</a:t>
            </a:r>
            <a:r>
              <a:rPr sz="900" spc="26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4773" y="1801787"/>
          <a:ext cx="8734423" cy="5051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36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29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6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57530">
                <a:tc>
                  <a:txBody>
                    <a:bodyPr/>
                    <a:lstStyle/>
                    <a:p>
                      <a:pPr marL="57150" marR="121285">
                        <a:lnSpc>
                          <a:spcPct val="102800"/>
                        </a:lnSpc>
                        <a:spcBef>
                          <a:spcPts val="555"/>
                        </a:spcBef>
                      </a:pPr>
                      <a:r>
                        <a:rPr sz="950" b="1" spc="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Domestic</a:t>
                      </a:r>
                      <a:r>
                        <a:rPr sz="950" b="1" spc="26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church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704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3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Myself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precious?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Families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69545" marR="161925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family</a:t>
                      </a:r>
                      <a:r>
                        <a:rPr sz="750" spc="1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my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family?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Beginnings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6200" marR="138430" algn="ctr">
                        <a:lnSpc>
                          <a:spcPct val="1032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made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everything</a:t>
                      </a:r>
                      <a:r>
                        <a:rPr sz="75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75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it?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Homes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4455" marR="75565" algn="ctr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home?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Where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come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from?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Ourselves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95275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am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3175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Loving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6680" marR="15875" algn="ctr">
                        <a:lnSpc>
                          <a:spcPct val="102099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you</a:t>
                      </a:r>
                      <a:r>
                        <a:rPr sz="8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8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earn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love?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57150" marR="327660">
                        <a:lnSpc>
                          <a:spcPct val="103299"/>
                        </a:lnSpc>
                        <a:spcBef>
                          <a:spcPts val="95"/>
                        </a:spcBef>
                      </a:pP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Baptism/ confirmation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belonging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Welcome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8750" marR="220345" algn="ctr">
                        <a:lnSpc>
                          <a:spcPct val="102099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8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welcome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Belonging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5405" marR="132715" algn="ctr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belong?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60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Signs</a:t>
                      </a:r>
                      <a:r>
                        <a:rPr sz="800" b="1" spc="10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7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symbols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8425" marR="160655" algn="ctr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signs</a:t>
                      </a:r>
                      <a:r>
                        <a:rPr sz="75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symbols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important?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Promises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promises?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Called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3980" marR="86995" indent="635" algn="ctr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called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chosen?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r>
                        <a:rPr sz="800" b="1" spc="4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choices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9230" marR="238760" algn="ctr">
                        <a:lnSpc>
                          <a:spcPct val="103099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commitment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765" marR="176530" indent="1905" algn="ctr">
                        <a:lnSpc>
                          <a:spcPts val="850"/>
                        </a:lnSpc>
                        <a:spcBef>
                          <a:spcPts val="244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Vocation</a:t>
                      </a:r>
                      <a:r>
                        <a:rPr sz="800" b="1" spc="14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50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commitment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8265" algn="ctr">
                        <a:lnSpc>
                          <a:spcPts val="919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8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commitment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96520" marR="317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7690">
                <a:tc>
                  <a:txBody>
                    <a:bodyPr/>
                    <a:lstStyle/>
                    <a:p>
                      <a:pPr marL="57150" marR="492125">
                        <a:lnSpc>
                          <a:spcPct val="103699"/>
                        </a:lnSpc>
                        <a:spcBef>
                          <a:spcPts val="95"/>
                        </a:spcBef>
                      </a:pP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Advent/ Christmas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loving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Birthday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2395" marR="10223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celebrate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Birthdays?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Waiting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01295" marR="19494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waiting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always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difficult?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Preparations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350"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prepare?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Visitors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9545" marR="159385" algn="ctr">
                        <a:lnSpc>
                          <a:spcPct val="1032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visitors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always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welcome?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Gift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9690" marR="50800" algn="ctr">
                        <a:lnSpc>
                          <a:spcPct val="103200"/>
                        </a:lnSpc>
                        <a:spcBef>
                          <a:spcPts val="920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What’s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75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special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about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gifts?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Hope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3505" marR="93980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live</a:t>
                      </a:r>
                      <a:r>
                        <a:rPr sz="75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hope?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 marR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Expectations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6205" marR="24130" indent="190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80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expectations</a:t>
                      </a:r>
                      <a:r>
                        <a:rPr sz="800" spc="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57150" marR="355600">
                        <a:lnSpc>
                          <a:spcPct val="103699"/>
                        </a:lnSpc>
                        <a:spcBef>
                          <a:spcPts val="630"/>
                        </a:spcBef>
                      </a:pPr>
                      <a:r>
                        <a:rPr sz="950" b="1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Local</a:t>
                      </a:r>
                      <a:r>
                        <a:rPr sz="950" b="1" spc="185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church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800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Celebrating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79705" marR="172085" indent="635" algn="ctr">
                        <a:lnSpc>
                          <a:spcPct val="1032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celebrate?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Special</a:t>
                      </a:r>
                      <a:r>
                        <a:rPr sz="800" b="1" spc="15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00965" marR="95885" algn="ctr">
                        <a:lnSpc>
                          <a:spcPct val="1032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person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special?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Books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books?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Journeys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journey?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Community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233045" marR="292100" indent="26034">
                        <a:lnSpc>
                          <a:spcPct val="103200"/>
                        </a:lnSpc>
                        <a:spcBef>
                          <a:spcPts val="890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‘community’?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Mission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34950" marR="182880" algn="ctr">
                        <a:lnSpc>
                          <a:spcPct val="103200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mission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marR="317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Sources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2710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8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books</a:t>
                      </a:r>
                      <a:r>
                        <a:rPr sz="80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enriching?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57150" marR="532130">
                        <a:lnSpc>
                          <a:spcPct val="109200"/>
                        </a:lnSpc>
                        <a:spcBef>
                          <a:spcPts val="565"/>
                        </a:spcBef>
                      </a:pP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Eucharist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relating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717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Gathering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3975" marR="118110" algn="ctr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gather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together?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Meals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7804" marR="197485" indent="-85725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meals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special?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Thanksgiving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5255" marR="192405" algn="ctr">
                        <a:lnSpc>
                          <a:spcPct val="1032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grateful</a:t>
                      </a:r>
                      <a:r>
                        <a:rPr sz="750" spc="1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people?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141605" algn="ctr">
                        <a:lnSpc>
                          <a:spcPct val="102899"/>
                        </a:lnSpc>
                        <a:spcBef>
                          <a:spcPts val="8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Listening</a:t>
                      </a:r>
                      <a:r>
                        <a:rPr sz="800" b="1" spc="14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10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sharing</a:t>
                      </a:r>
                      <a:r>
                        <a:rPr sz="800" b="1" spc="50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What’s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about</a:t>
                      </a:r>
                      <a:r>
                        <a:rPr sz="75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listening</a:t>
                      </a:r>
                      <a:r>
                        <a:rPr sz="75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sharing?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Giving</a:t>
                      </a:r>
                      <a:r>
                        <a:rPr sz="800" b="1" spc="9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9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receiving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What’s</a:t>
                      </a:r>
                      <a:r>
                        <a:rPr sz="750" spc="1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more</a:t>
                      </a:r>
                      <a:r>
                        <a:rPr sz="750" spc="1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-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giving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or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receiving?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16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Memorial</a:t>
                      </a:r>
                      <a:r>
                        <a:rPr sz="800" b="1" spc="13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sacrifice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7955" marR="210820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8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8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memories?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8625" marR="317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800" b="1" spc="-10" dirty="0">
                          <a:solidFill>
                            <a:srgbClr val="1F5668"/>
                          </a:solidFill>
                          <a:latin typeface="Calibri"/>
                          <a:cs typeface="Calibri"/>
                        </a:rPr>
                        <a:t>Unity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77470" marR="54610">
                        <a:lnSpc>
                          <a:spcPts val="88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happiest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when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united?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0">
                <a:tc>
                  <a:txBody>
                    <a:bodyPr/>
                    <a:lstStyle/>
                    <a:p>
                      <a:pPr marL="57150" marR="400050">
                        <a:lnSpc>
                          <a:spcPct val="102800"/>
                        </a:lnSpc>
                        <a:spcBef>
                          <a:spcPts val="650"/>
                        </a:spcBef>
                      </a:pP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Lent/Easter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giving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825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Growing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5405" marR="5270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things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grow?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Change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0" marR="53975" algn="ctr">
                        <a:lnSpc>
                          <a:spcPct val="102099"/>
                        </a:lnSpc>
                        <a:spcBef>
                          <a:spcPts val="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things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change?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5725" marR="78105" indent="1270" algn="ctr">
                        <a:lnSpc>
                          <a:spcPts val="919"/>
                        </a:lnSpc>
                        <a:spcBef>
                          <a:spcPts val="10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does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each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day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offer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good?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Giving</a:t>
                      </a:r>
                      <a:r>
                        <a:rPr sz="800" b="1" spc="14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endParaRPr sz="750">
                        <a:latin typeface="Calibri"/>
                        <a:cs typeface="Calibri"/>
                      </a:endParaRPr>
                    </a:p>
                    <a:p>
                      <a:pPr marL="83185" marR="72390" algn="ctr">
                        <a:lnSpc>
                          <a:spcPct val="102099"/>
                        </a:lnSpc>
                        <a:spcBef>
                          <a:spcPts val="1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give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everything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other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people?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Self</a:t>
                      </a:r>
                      <a:r>
                        <a:rPr sz="800" b="1" spc="8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discipline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6525" marR="206375" indent="444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8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self-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discipline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Sacrifice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17475" marR="11239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80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80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80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</a:t>
                      </a:r>
                      <a:r>
                        <a:rPr sz="80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sacrifices?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275" marR="31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Death</a:t>
                      </a:r>
                      <a:r>
                        <a:rPr sz="800" b="1" spc="1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9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1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43510" marR="23495" indent="-122555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80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any</a:t>
                      </a:r>
                      <a:r>
                        <a:rPr sz="80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r>
                        <a:rPr sz="80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come</a:t>
                      </a:r>
                      <a:r>
                        <a:rPr sz="800" spc="2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8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loss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death?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7055">
                <a:tc>
                  <a:txBody>
                    <a:bodyPr/>
                    <a:lstStyle/>
                    <a:p>
                      <a:pPr marL="57150" marR="497840">
                        <a:lnSpc>
                          <a:spcPct val="102800"/>
                        </a:lnSpc>
                        <a:spcBef>
                          <a:spcPts val="660"/>
                        </a:spcBef>
                      </a:pP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Pentecost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serving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838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r>
                        <a:rPr sz="800" b="1" spc="1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News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news?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889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Holidays</a:t>
                      </a:r>
                      <a:r>
                        <a:rPr sz="800" b="1" spc="14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114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holydays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84455" marR="150495" algn="ctr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holidays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5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holydays?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69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9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Spread</a:t>
                      </a:r>
                      <a:r>
                        <a:rPr sz="900" b="1" spc="2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900" b="1" spc="185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word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marL="37465" marR="102235" algn="ctr">
                        <a:lnSpc>
                          <a:spcPct val="102099"/>
                        </a:lnSpc>
                        <a:spcBef>
                          <a:spcPts val="930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1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75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spread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r>
                        <a:rPr sz="750" spc="2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News?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556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335280" marR="175260" indent="-150495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What’s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5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energy?!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800" b="1" spc="1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life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25730" marR="115570" algn="ctr">
                        <a:lnSpc>
                          <a:spcPct val="1020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What’s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about</a:t>
                      </a:r>
                      <a:r>
                        <a:rPr sz="750" spc="9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new</a:t>
                      </a:r>
                      <a:r>
                        <a:rPr sz="750" spc="9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Transformation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4465" marR="230504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80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80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energy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transform?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marR="3175" algn="ct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Witnesses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1435" marR="36195" indent="571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8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80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want</a:t>
                      </a:r>
                      <a:r>
                        <a:rPr sz="8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witness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my</a:t>
                      </a:r>
                      <a:r>
                        <a:rPr sz="8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57150" marR="264795">
                        <a:lnSpc>
                          <a:spcPct val="102800"/>
                        </a:lnSpc>
                        <a:spcBef>
                          <a:spcPts val="640"/>
                        </a:spcBef>
                      </a:pP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Reconciliation </a:t>
                      </a:r>
                      <a:r>
                        <a:rPr sz="950" b="1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Inter-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relating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Friends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96215" marR="184785" algn="ctr">
                        <a:lnSpc>
                          <a:spcPct val="103499"/>
                        </a:lnSpc>
                        <a:spcBef>
                          <a:spcPts val="91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it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have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friends?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Being</a:t>
                      </a:r>
                      <a:r>
                        <a:rPr sz="800" b="1" spc="13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sorry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32715" marR="194945" algn="ctr">
                        <a:lnSpc>
                          <a:spcPct val="103499"/>
                        </a:lnSpc>
                        <a:spcBef>
                          <a:spcPts val="91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should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114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sorry?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Rules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rules?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27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Choices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147955" marR="209550" algn="ctr">
                        <a:lnSpc>
                          <a:spcPct val="102400"/>
                        </a:lnSpc>
                        <a:spcBef>
                          <a:spcPts val="90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helps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me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choose</a:t>
                      </a:r>
                      <a:r>
                        <a:rPr sz="750" spc="1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well?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50800" algn="ctr">
                        <a:lnSpc>
                          <a:spcPct val="102099"/>
                        </a:lnSpc>
                        <a:spcBef>
                          <a:spcPts val="10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Building</a:t>
                      </a:r>
                      <a:r>
                        <a:rPr sz="800" b="1" spc="13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bridges</a:t>
                      </a:r>
                      <a:r>
                        <a:rPr sz="800" b="1" spc="33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are</a:t>
                      </a:r>
                      <a:r>
                        <a:rPr sz="800" spc="4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bridge-</a:t>
                      </a:r>
                      <a:r>
                        <a:rPr sz="800" spc="2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builders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important</a:t>
                      </a:r>
                      <a:r>
                        <a:rPr sz="800" spc="-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spc="1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life?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 marR="103505" indent="18415" algn="ctr">
                        <a:lnSpc>
                          <a:spcPct val="95800"/>
                        </a:lnSpc>
                        <a:spcBef>
                          <a:spcPts val="16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Freedom</a:t>
                      </a:r>
                      <a:r>
                        <a:rPr sz="800" b="1" spc="229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5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800" b="1" spc="50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responsibility</a:t>
                      </a:r>
                      <a:r>
                        <a:rPr sz="800" b="1" spc="2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rules</a:t>
                      </a:r>
                      <a:r>
                        <a:rPr sz="80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bring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freedom?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855" marR="317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Healing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R="317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95250" marR="3175" algn="ctr">
                        <a:lnSpc>
                          <a:spcPct val="100000"/>
                        </a:lnSpc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80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needs</a:t>
                      </a:r>
                      <a:r>
                        <a:rPr sz="80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healing?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510">
                <a:tc>
                  <a:txBody>
                    <a:bodyPr/>
                    <a:lstStyle/>
                    <a:p>
                      <a:pPr marL="57150" marR="104775">
                        <a:lnSpc>
                          <a:spcPct val="102800"/>
                        </a:lnSpc>
                        <a:spcBef>
                          <a:spcPts val="640"/>
                        </a:spcBef>
                      </a:pPr>
                      <a:r>
                        <a:rPr sz="950" b="1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Universal</a:t>
                      </a:r>
                      <a:r>
                        <a:rPr sz="950" b="1" spc="33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50" b="1" spc="-10" dirty="0">
                          <a:solidFill>
                            <a:srgbClr val="7CAECC"/>
                          </a:solidFill>
                          <a:latin typeface="Calibri"/>
                          <a:cs typeface="Calibri"/>
                        </a:rPr>
                        <a:t>Church </a:t>
                      </a:r>
                      <a:r>
                        <a:rPr sz="950" b="1" spc="-10" dirty="0">
                          <a:solidFill>
                            <a:srgbClr val="9FCF67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endParaRPr sz="95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800" b="1" spc="6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1910" marR="106680" algn="ctr">
                        <a:lnSpc>
                          <a:spcPct val="1032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1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our</a:t>
                      </a:r>
                      <a:r>
                        <a:rPr sz="750" spc="1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</a:t>
                      </a:r>
                      <a:r>
                        <a:rPr sz="75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wonderful?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Neighbours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Who</a:t>
                      </a:r>
                      <a:r>
                        <a:rPr sz="750" spc="7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my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neighbour?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68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Treasures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Is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world</a:t>
                      </a:r>
                      <a:r>
                        <a:rPr sz="750" spc="4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treasure?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Special</a:t>
                      </a:r>
                      <a:r>
                        <a:rPr sz="800" b="1" spc="15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places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36525" marR="127000" algn="ctr">
                        <a:lnSpc>
                          <a:spcPct val="103299"/>
                        </a:lnSpc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What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makes</a:t>
                      </a:r>
                      <a:r>
                        <a:rPr sz="750" spc="8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10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place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special?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God’s</a:t>
                      </a:r>
                      <a:r>
                        <a:rPr sz="800" b="1" spc="7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6995" marR="77470" algn="ctr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Why</a:t>
                      </a:r>
                      <a:r>
                        <a:rPr sz="80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some</a:t>
                      </a:r>
                      <a:r>
                        <a:rPr sz="800" spc="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people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do</a:t>
                      </a:r>
                      <a:r>
                        <a:rPr sz="800" spc="1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extraordinary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things?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spc="-1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Stewardship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78740" marR="144780" algn="ctr">
                        <a:lnSpc>
                          <a:spcPct val="103299"/>
                        </a:lnSpc>
                        <a:spcBef>
                          <a:spcPts val="915"/>
                        </a:spcBef>
                      </a:pP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750" spc="7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be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75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steward</a:t>
                      </a:r>
                      <a:r>
                        <a:rPr sz="75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75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5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creation?</a:t>
                      </a:r>
                      <a:endParaRPr sz="75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855" marR="3175" algn="ctr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800" b="1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Common</a:t>
                      </a:r>
                      <a:r>
                        <a:rPr sz="800" b="1" spc="2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0" dirty="0">
                          <a:solidFill>
                            <a:srgbClr val="23408F"/>
                          </a:solidFill>
                          <a:latin typeface="Calibri"/>
                          <a:cs typeface="Calibri"/>
                        </a:rPr>
                        <a:t>good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51435" indent="35560" algn="ctr">
                        <a:lnSpc>
                          <a:spcPct val="101499"/>
                        </a:lnSpc>
                        <a:spcBef>
                          <a:spcPts val="5"/>
                        </a:spcBef>
                      </a:pP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How</a:t>
                      </a:r>
                      <a:r>
                        <a:rPr sz="800" spc="3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can</a:t>
                      </a:r>
                      <a:r>
                        <a:rPr sz="800" spc="8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we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together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6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build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800" spc="6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jus</a:t>
                      </a:r>
                      <a:r>
                        <a:rPr sz="800" spc="5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spc="3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fair</a:t>
                      </a:r>
                      <a:r>
                        <a:rPr sz="800" spc="5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world?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1460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62484" y="0"/>
            <a:ext cx="9081770" cy="1341120"/>
            <a:chOff x="62484" y="0"/>
            <a:chExt cx="9081770" cy="13411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" y="21335"/>
              <a:ext cx="937260" cy="13197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6843" y="0"/>
              <a:ext cx="867155" cy="12999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5948" y="-12255"/>
            <a:ext cx="9062085" cy="1286510"/>
            <a:chOff x="95948" y="-12255"/>
            <a:chExt cx="9062085" cy="1286510"/>
          </a:xfrm>
        </p:grpSpPr>
        <p:sp>
          <p:nvSpPr>
            <p:cNvPr id="3" name="object 3"/>
            <p:cNvSpPr/>
            <p:nvPr/>
          </p:nvSpPr>
          <p:spPr>
            <a:xfrm>
              <a:off x="108965" y="762"/>
              <a:ext cx="9036050" cy="1260475"/>
            </a:xfrm>
            <a:custGeom>
              <a:avLst/>
              <a:gdLst/>
              <a:ahLst/>
              <a:cxnLst/>
              <a:rect l="l" t="t" r="r" b="b"/>
              <a:pathLst>
                <a:path w="9036050" h="1260475">
                  <a:moveTo>
                    <a:pt x="9035796" y="0"/>
                  </a:moveTo>
                  <a:lnTo>
                    <a:pt x="0" y="0"/>
                  </a:lnTo>
                  <a:lnTo>
                    <a:pt x="0" y="1260347"/>
                  </a:lnTo>
                  <a:lnTo>
                    <a:pt x="9035796" y="1260347"/>
                  </a:lnTo>
                  <a:lnTo>
                    <a:pt x="90357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762"/>
              <a:ext cx="9036050" cy="1260475"/>
            </a:xfrm>
            <a:custGeom>
              <a:avLst/>
              <a:gdLst/>
              <a:ahLst/>
              <a:cxnLst/>
              <a:rect l="l" t="t" r="r" b="b"/>
              <a:pathLst>
                <a:path w="9036050" h="1260475">
                  <a:moveTo>
                    <a:pt x="0" y="1260347"/>
                  </a:moveTo>
                  <a:lnTo>
                    <a:pt x="9035796" y="1260347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1260347"/>
                  </a:lnTo>
                  <a:close/>
                </a:path>
              </a:pathLst>
            </a:custGeom>
            <a:ln w="25907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43000" y="-24257"/>
            <a:ext cx="6893443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720" marR="5080" indent="-33655" algn="ctr">
              <a:lnSpc>
                <a:spcPct val="100000"/>
              </a:lnSpc>
              <a:spcBef>
                <a:spcPts val="95"/>
              </a:spcBef>
            </a:pPr>
            <a:r>
              <a:rPr sz="3600" dirty="0" smtClean="0"/>
              <a:t>Our</a:t>
            </a:r>
            <a:r>
              <a:rPr lang="en-US" sz="3600" dirty="0" smtClean="0"/>
              <a:t> New</a:t>
            </a:r>
            <a:r>
              <a:rPr sz="3600" spc="-80" dirty="0" smtClean="0"/>
              <a:t> </a:t>
            </a:r>
            <a:r>
              <a:rPr sz="3600" dirty="0" smtClean="0"/>
              <a:t>RE</a:t>
            </a:r>
            <a:r>
              <a:rPr lang="en-US" sz="3600" dirty="0" smtClean="0"/>
              <a:t>D</a:t>
            </a:r>
            <a:r>
              <a:rPr sz="3600" spc="-50" dirty="0" smtClean="0"/>
              <a:t> </a:t>
            </a:r>
            <a:r>
              <a:rPr sz="3600" spc="-10" dirty="0" smtClean="0"/>
              <a:t>Curriculum</a:t>
            </a:r>
            <a:r>
              <a:rPr lang="en-US" sz="3600" spc="-10" dirty="0" smtClean="0"/>
              <a:t> </a:t>
            </a:r>
            <a:br>
              <a:rPr lang="en-US" sz="3600" spc="-10" dirty="0" smtClean="0"/>
            </a:br>
            <a:r>
              <a:rPr lang="en-US" sz="3600" spc="-10" dirty="0" smtClean="0"/>
              <a:t>Coverage</a:t>
            </a:r>
            <a:endParaRPr sz="3600" dirty="0"/>
          </a:p>
        </p:txBody>
      </p:sp>
      <p:grpSp>
        <p:nvGrpSpPr>
          <p:cNvPr id="11" name="object 11"/>
          <p:cNvGrpSpPr/>
          <p:nvPr/>
        </p:nvGrpSpPr>
        <p:grpSpPr>
          <a:xfrm>
            <a:off x="62484" y="0"/>
            <a:ext cx="9081770" cy="1341120"/>
            <a:chOff x="62484" y="0"/>
            <a:chExt cx="9081770" cy="134112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" y="21335"/>
              <a:ext cx="937260" cy="13197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6843" y="0"/>
              <a:ext cx="867155" cy="1299972"/>
            </a:xfrm>
            <a:prstGeom prst="rect">
              <a:avLst/>
            </a:prstGeom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476631" y="2665911"/>
            <a:ext cx="7761243" cy="3288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1" y="1299972"/>
            <a:ext cx="9052970" cy="5634228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>
            <a:off x="118985" y="2731138"/>
            <a:ext cx="1761517" cy="15638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69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37315"/>
            <a:ext cx="12192000" cy="1091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4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latin typeface="Arial Black" panose="020B0A04020102020204" pitchFamily="34" charset="0"/>
              </a:rPr>
              <a:t>Current </a:t>
            </a:r>
            <a:r>
              <a:rPr lang="en-GB" sz="4000" b="1" dirty="0" smtClean="0">
                <a:latin typeface="Arial Black" panose="020B0A04020102020204" pitchFamily="34" charset="0"/>
              </a:rPr>
              <a:t>Overview of Statutory RED Curriculum </a:t>
            </a:r>
            <a:r>
              <a:rPr lang="en-GB" sz="4000" b="1" dirty="0">
                <a:latin typeface="Arial Black" panose="020B0A04020102020204" pitchFamily="34" charset="0"/>
              </a:rPr>
              <a:t>For RE </a:t>
            </a:r>
          </a:p>
          <a:p>
            <a:pPr algn="ctr"/>
            <a:r>
              <a:rPr lang="en-GB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Across </a:t>
            </a:r>
            <a:r>
              <a:rPr lang="en-GB" sz="4000" b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EYFS</a:t>
            </a:r>
            <a:r>
              <a:rPr lang="en-GB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GB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&amp; KS1 </a:t>
            </a:r>
            <a:r>
              <a:rPr lang="en-GB" sz="4000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…Now </a:t>
            </a:r>
            <a:r>
              <a:rPr lang="en-GB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On </a:t>
            </a:r>
            <a:r>
              <a:rPr lang="en-GB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‘Desert to Garden’</a:t>
            </a:r>
            <a:endParaRPr lang="en-GB" sz="4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927759" y="2370952"/>
            <a:ext cx="4018177" cy="4208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altLang="en-US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5309" y="1260628"/>
            <a:ext cx="5255580" cy="5468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7433" y="1260628"/>
            <a:ext cx="5672832" cy="3664605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10364354" y="1933757"/>
            <a:ext cx="977900" cy="2476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7284226" y="3005971"/>
            <a:ext cx="978408" cy="35146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Left Arrow 10"/>
          <p:cNvSpPr/>
          <p:nvPr/>
        </p:nvSpPr>
        <p:spPr>
          <a:xfrm>
            <a:off x="10629919" y="4422364"/>
            <a:ext cx="978408" cy="318403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665983"/>
              </p:ext>
            </p:extLst>
          </p:nvPr>
        </p:nvGraphicFramePr>
        <p:xfrm>
          <a:off x="3737499" y="5093575"/>
          <a:ext cx="8349707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944">
                  <a:extLst>
                    <a:ext uri="{9D8B030D-6E8A-4147-A177-3AD203B41FA5}">
                      <a16:colId xmlns:a16="http://schemas.microsoft.com/office/drawing/2014/main" val="453714815"/>
                    </a:ext>
                  </a:extLst>
                </a:gridCol>
                <a:gridCol w="2283909">
                  <a:extLst>
                    <a:ext uri="{9D8B030D-6E8A-4147-A177-3AD203B41FA5}">
                      <a16:colId xmlns:a16="http://schemas.microsoft.com/office/drawing/2014/main" val="1449151697"/>
                    </a:ext>
                  </a:extLst>
                </a:gridCol>
                <a:gridCol w="1950739">
                  <a:extLst>
                    <a:ext uri="{9D8B030D-6E8A-4147-A177-3AD203B41FA5}">
                      <a16:colId xmlns:a16="http://schemas.microsoft.com/office/drawing/2014/main" val="97775151"/>
                    </a:ext>
                  </a:extLst>
                </a:gridCol>
                <a:gridCol w="2224115">
                  <a:extLst>
                    <a:ext uri="{9D8B030D-6E8A-4147-A177-3AD203B41FA5}">
                      <a16:colId xmlns:a16="http://schemas.microsoft.com/office/drawing/2014/main" val="2164371788"/>
                    </a:ext>
                  </a:extLst>
                </a:gridCol>
              </a:tblGrid>
              <a:tr h="16140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Coverage For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Autumn Term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Spring Term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Summer Term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338840"/>
                  </a:ext>
                </a:extLst>
              </a:tr>
              <a:tr h="320373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First half term</a:t>
                      </a:r>
                    </a:p>
                    <a:p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Creation &amp; Covenant</a:t>
                      </a:r>
                      <a:endParaRPr lang="en-GB" sz="1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Galilee to Jerusalem</a:t>
                      </a:r>
                      <a:endParaRPr lang="en-GB" sz="1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To the ends of the Earth</a:t>
                      </a:r>
                      <a:endParaRPr lang="en-GB" sz="1600" b="1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571440"/>
                  </a:ext>
                </a:extLst>
              </a:tr>
              <a:tr h="320373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Second half term</a:t>
                      </a:r>
                      <a:endParaRPr lang="en-GB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Prophecy &amp; Promise</a:t>
                      </a:r>
                      <a:endParaRPr lang="en-GB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Desert to Garden</a:t>
                      </a:r>
                      <a:endParaRPr lang="en-GB" sz="16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Dialogue &amp; Encounter</a:t>
                      </a:r>
                    </a:p>
                    <a:p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254312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>
            <a:off x="4899542" y="5779523"/>
            <a:ext cx="978408" cy="213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ight Arrow 13"/>
          <p:cNvSpPr/>
          <p:nvPr/>
        </p:nvSpPr>
        <p:spPr>
          <a:xfrm>
            <a:off x="4960753" y="6435048"/>
            <a:ext cx="978408" cy="21306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14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31940"/>
            <a:ext cx="9135110" cy="1399540"/>
            <a:chOff x="22796" y="31940"/>
            <a:chExt cx="9135110" cy="1399540"/>
          </a:xfrm>
        </p:grpSpPr>
        <p:sp>
          <p:nvSpPr>
            <p:cNvPr id="3" name="object 3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9108948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9108948" y="1373124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0" y="1373124"/>
                  </a:moveTo>
                  <a:lnTo>
                    <a:pt x="9108948" y="1373124"/>
                  </a:lnTo>
                  <a:lnTo>
                    <a:pt x="9108948" y="0"/>
                  </a:lnTo>
                  <a:lnTo>
                    <a:pt x="0" y="0"/>
                  </a:lnTo>
                  <a:lnTo>
                    <a:pt x="0" y="1373124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3842" y="72085"/>
            <a:ext cx="561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1510" algn="l"/>
              </a:tabLst>
            </a:pPr>
            <a:r>
              <a:rPr dirty="0"/>
              <a:t>The</a:t>
            </a:r>
            <a:r>
              <a:rPr spc="95" dirty="0"/>
              <a:t> </a:t>
            </a:r>
            <a:r>
              <a:rPr spc="-50" dirty="0"/>
              <a:t>7</a:t>
            </a:r>
            <a:r>
              <a:rPr dirty="0"/>
              <a:t>	</a:t>
            </a:r>
            <a:r>
              <a:rPr spc="-10" dirty="0"/>
              <a:t>Sacraments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96162" y="750823"/>
            <a:ext cx="7139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Jesus</a:t>
            </a:r>
            <a:r>
              <a:rPr sz="36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Comes</a:t>
            </a:r>
            <a:r>
              <a:rPr sz="36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36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Us</a:t>
            </a:r>
            <a:r>
              <a:rPr sz="36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Black"/>
                <a:cs typeface="Arial Black"/>
              </a:rPr>
              <a:t>Through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01" y="1402842"/>
            <a:ext cx="3940175" cy="402462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06FC0"/>
                </a:solidFill>
                <a:latin typeface="Arial Black"/>
                <a:cs typeface="Arial Black"/>
              </a:rPr>
              <a:t>Baptism</a:t>
            </a:r>
            <a:endParaRPr sz="24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Arial Black"/>
                <a:cs typeface="Arial Black"/>
              </a:rPr>
              <a:t>Reconciliation</a:t>
            </a:r>
            <a:endParaRPr sz="24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6F2F9F"/>
                </a:solidFill>
                <a:latin typeface="Arial Black"/>
                <a:cs typeface="Arial Black"/>
              </a:rPr>
              <a:t>Holy</a:t>
            </a:r>
            <a:r>
              <a:rPr sz="2400" spc="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Arial Black"/>
                <a:cs typeface="Arial Black"/>
              </a:rPr>
              <a:t>Eucharist/</a:t>
            </a:r>
            <a:endParaRPr sz="2400">
              <a:latin typeface="Arial Black"/>
              <a:cs typeface="Arial Black"/>
            </a:endParaRPr>
          </a:p>
          <a:p>
            <a:pPr marL="317500">
              <a:lnSpc>
                <a:spcPct val="100000"/>
              </a:lnSpc>
              <a:spcBef>
                <a:spcPts val="580"/>
              </a:spcBef>
            </a:pPr>
            <a:r>
              <a:rPr sz="2400" dirty="0">
                <a:solidFill>
                  <a:srgbClr val="6F2F9F"/>
                </a:solidFill>
                <a:latin typeface="Arial Black"/>
                <a:cs typeface="Arial Black"/>
              </a:rPr>
              <a:t>or</a:t>
            </a:r>
            <a:r>
              <a:rPr sz="2400" spc="-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6F2F9F"/>
                </a:solidFill>
                <a:latin typeface="Arial Black"/>
                <a:cs typeface="Arial Black"/>
              </a:rPr>
              <a:t>Communion</a:t>
            </a:r>
            <a:endParaRPr sz="24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FF0000"/>
                </a:solidFill>
                <a:latin typeface="Arial Black"/>
                <a:cs typeface="Arial Black"/>
              </a:rPr>
              <a:t>Confirmation</a:t>
            </a:r>
            <a:endParaRPr sz="24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0" dirty="0">
                <a:latin typeface="Arial Black"/>
                <a:cs typeface="Arial Black"/>
              </a:rPr>
              <a:t>Marriage</a:t>
            </a:r>
            <a:endParaRPr sz="24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Arial Black"/>
                <a:cs typeface="Arial Black"/>
              </a:rPr>
              <a:t>Holy</a:t>
            </a:r>
            <a:r>
              <a:rPr sz="2400" spc="-15" dirty="0">
                <a:latin typeface="Arial Black"/>
                <a:cs typeface="Arial Black"/>
              </a:rPr>
              <a:t> </a:t>
            </a:r>
            <a:r>
              <a:rPr sz="2400" spc="-10" dirty="0">
                <a:latin typeface="Arial Black"/>
                <a:cs typeface="Arial Black"/>
              </a:rPr>
              <a:t>Orders</a:t>
            </a:r>
            <a:endParaRPr sz="24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dirty="0">
                <a:latin typeface="Arial Black"/>
                <a:cs typeface="Arial Black"/>
              </a:rPr>
              <a:t>Anointing</a:t>
            </a:r>
            <a:r>
              <a:rPr sz="2400" spc="-2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of</a:t>
            </a:r>
            <a:r>
              <a:rPr sz="2400" spc="12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the</a:t>
            </a:r>
            <a:r>
              <a:rPr sz="2400" spc="-10" dirty="0">
                <a:latin typeface="Arial Black"/>
                <a:cs typeface="Arial Black"/>
              </a:rPr>
              <a:t> </a:t>
            </a:r>
            <a:r>
              <a:rPr sz="2400" spc="-20" dirty="0">
                <a:latin typeface="Arial Black"/>
                <a:cs typeface="Arial Black"/>
              </a:rPr>
              <a:t>Sick</a:t>
            </a:r>
            <a:endParaRPr sz="24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01345" algn="l"/>
                <a:tab pos="1116330" algn="l"/>
                <a:tab pos="1849755" algn="l"/>
                <a:tab pos="2364740" algn="l"/>
                <a:tab pos="2823210" algn="l"/>
                <a:tab pos="3485515" algn="l"/>
              </a:tabLst>
            </a:pPr>
            <a:r>
              <a:rPr sz="2600" spc="-50" dirty="0">
                <a:latin typeface="Arial MT"/>
                <a:cs typeface="Arial MT"/>
              </a:rPr>
              <a:t>B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C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25" dirty="0">
                <a:latin typeface="Arial MT"/>
                <a:cs typeface="Arial MT"/>
              </a:rPr>
              <a:t>HE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R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50" dirty="0">
                <a:latin typeface="Arial MT"/>
                <a:cs typeface="Arial MT"/>
              </a:rPr>
              <a:t>M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25" dirty="0">
                <a:latin typeface="Arial MT"/>
                <a:cs typeface="Arial MT"/>
              </a:rPr>
              <a:t>HO</a:t>
            </a:r>
            <a:r>
              <a:rPr sz="2600" dirty="0">
                <a:latin typeface="Arial MT"/>
                <a:cs typeface="Arial MT"/>
              </a:rPr>
              <a:t>	</a:t>
            </a:r>
            <a:r>
              <a:rPr sz="2600" spc="-25" dirty="0">
                <a:latin typeface="Arial MT"/>
                <a:cs typeface="Arial MT"/>
              </a:rPr>
              <a:t>AS</a:t>
            </a:r>
            <a:endParaRPr sz="26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1" y="0"/>
            <a:ext cx="9109075" cy="6858000"/>
            <a:chOff x="35051" y="0"/>
            <a:chExt cx="9109075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21335"/>
              <a:ext cx="937260" cy="1319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932" y="0"/>
              <a:ext cx="925068" cy="1319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12336" y="1441703"/>
              <a:ext cx="4932045" cy="5416550"/>
            </a:xfrm>
            <a:custGeom>
              <a:avLst/>
              <a:gdLst/>
              <a:ahLst/>
              <a:cxnLst/>
              <a:rect l="l" t="t" r="r" b="b"/>
              <a:pathLst>
                <a:path w="4932045" h="5416550">
                  <a:moveTo>
                    <a:pt x="4931664" y="0"/>
                  </a:moveTo>
                  <a:lnTo>
                    <a:pt x="0" y="0"/>
                  </a:lnTo>
                  <a:lnTo>
                    <a:pt x="0" y="5416296"/>
                  </a:lnTo>
                  <a:lnTo>
                    <a:pt x="4931664" y="5416296"/>
                  </a:lnTo>
                  <a:lnTo>
                    <a:pt x="493166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291329" y="1452117"/>
            <a:ext cx="43199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Sacraments</a:t>
            </a:r>
            <a:r>
              <a:rPr sz="2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Initiation: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91329" y="1884846"/>
            <a:ext cx="4530090" cy="203898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Arial MT"/>
              <a:buChar char="•"/>
              <a:tabLst>
                <a:tab pos="354965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Baptism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offers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life</a:t>
            </a:r>
            <a:endParaRPr sz="2000">
              <a:latin typeface="Calibri"/>
              <a:cs typeface="Calibri"/>
            </a:endParaRPr>
          </a:p>
          <a:p>
            <a:pPr marL="355600" marR="19050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Confirmation</a:t>
            </a:r>
            <a:r>
              <a:rPr sz="20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strengthens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this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new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life </a:t>
            </a:r>
            <a:r>
              <a:rPr sz="2000" dirty="0">
                <a:latin typeface="Calibri"/>
                <a:cs typeface="Calibri"/>
              </a:rPr>
              <a:t>through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gifts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of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Holy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Spirit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0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Holy</a:t>
            </a:r>
            <a:r>
              <a:rPr sz="20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6F2F9F"/>
                </a:solidFill>
                <a:latin typeface="Calibri"/>
                <a:cs typeface="Calibri"/>
              </a:rPr>
              <a:t>Eucharist</a:t>
            </a:r>
            <a:r>
              <a:rPr sz="20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sustains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our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Spiritual </a:t>
            </a:r>
            <a:r>
              <a:rPr sz="2000" dirty="0">
                <a:latin typeface="Calibri"/>
                <a:cs typeface="Calibri"/>
              </a:rPr>
              <a:t>lives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keeps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communion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Christ.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3255" y="3645408"/>
            <a:ext cx="8749665" cy="3065145"/>
            <a:chOff x="143255" y="3645408"/>
            <a:chExt cx="8749665" cy="306514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07735" y="3645408"/>
              <a:ext cx="3384804" cy="306476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3255" y="5661660"/>
              <a:ext cx="3817620" cy="786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31940"/>
            <a:ext cx="9135110" cy="1399540"/>
            <a:chOff x="22796" y="31940"/>
            <a:chExt cx="9135110" cy="1399540"/>
          </a:xfrm>
        </p:grpSpPr>
        <p:sp>
          <p:nvSpPr>
            <p:cNvPr id="3" name="object 3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9108948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9108948" y="1373124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0" y="1373124"/>
                  </a:moveTo>
                  <a:lnTo>
                    <a:pt x="9108948" y="1373124"/>
                  </a:lnTo>
                  <a:lnTo>
                    <a:pt x="9108948" y="0"/>
                  </a:lnTo>
                  <a:lnTo>
                    <a:pt x="0" y="0"/>
                  </a:lnTo>
                  <a:lnTo>
                    <a:pt x="0" y="1373124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3842" y="72085"/>
            <a:ext cx="561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1510" algn="l"/>
              </a:tabLst>
            </a:pPr>
            <a:r>
              <a:rPr dirty="0"/>
              <a:t>The</a:t>
            </a:r>
            <a:r>
              <a:rPr spc="95" dirty="0"/>
              <a:t> </a:t>
            </a:r>
            <a:r>
              <a:rPr spc="-50" dirty="0"/>
              <a:t>7</a:t>
            </a:r>
            <a:r>
              <a:rPr dirty="0"/>
              <a:t>	</a:t>
            </a:r>
            <a:r>
              <a:rPr spc="-10" dirty="0"/>
              <a:t>Sacraments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9190" y="750823"/>
            <a:ext cx="7301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We</a:t>
            </a:r>
            <a:r>
              <a:rPr sz="3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Meet</a:t>
            </a:r>
            <a:r>
              <a:rPr sz="3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With</a:t>
            </a:r>
            <a:r>
              <a:rPr sz="3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FFFF"/>
                </a:solidFill>
                <a:latin typeface="Arial Black"/>
                <a:cs typeface="Arial Black"/>
              </a:rPr>
              <a:t>Jesus</a:t>
            </a:r>
            <a:r>
              <a:rPr sz="3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spc="-10" dirty="0">
                <a:solidFill>
                  <a:srgbClr val="FFFFFF"/>
                </a:solidFill>
                <a:latin typeface="Arial Black"/>
                <a:cs typeface="Arial Black"/>
              </a:rPr>
              <a:t>Through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01" y="1388516"/>
            <a:ext cx="3932554" cy="45618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Arial Black"/>
                <a:cs typeface="Arial Black"/>
              </a:rPr>
              <a:t>Baptism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6F2F9F"/>
                </a:solidFill>
                <a:latin typeface="Arial Black"/>
                <a:cs typeface="Arial Black"/>
              </a:rPr>
              <a:t>Reconciliation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Arial Black"/>
                <a:cs typeface="Arial Black"/>
              </a:rPr>
              <a:t>Holy</a:t>
            </a:r>
            <a:r>
              <a:rPr sz="2800" spc="-10" dirty="0">
                <a:latin typeface="Arial Black"/>
                <a:cs typeface="Arial Black"/>
              </a:rPr>
              <a:t> Communion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Arial Black"/>
                <a:cs typeface="Arial Black"/>
              </a:rPr>
              <a:t>Confirmation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Arial Black"/>
                <a:cs typeface="Arial Black"/>
              </a:rPr>
              <a:t>Marriage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Arial Black"/>
                <a:cs typeface="Arial Black"/>
              </a:rPr>
              <a:t>Holy</a:t>
            </a:r>
            <a:r>
              <a:rPr sz="2800" spc="-10" dirty="0">
                <a:latin typeface="Arial Black"/>
                <a:cs typeface="Arial Black"/>
              </a:rPr>
              <a:t> Orders</a:t>
            </a:r>
            <a:endParaRPr sz="2800">
              <a:latin typeface="Arial Black"/>
              <a:cs typeface="Arial Black"/>
            </a:endParaRPr>
          </a:p>
          <a:p>
            <a:pPr marL="355600" marR="451484" indent="-342900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solidFill>
                  <a:srgbClr val="6F2F9F"/>
                </a:solidFill>
                <a:latin typeface="Arial Black"/>
                <a:cs typeface="Arial Black"/>
              </a:rPr>
              <a:t>Anointing</a:t>
            </a:r>
            <a:r>
              <a:rPr sz="28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6F2F9F"/>
                </a:solidFill>
                <a:latin typeface="Arial Black"/>
                <a:cs typeface="Arial Black"/>
              </a:rPr>
              <a:t>of</a:t>
            </a:r>
            <a:r>
              <a:rPr sz="2800" spc="10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800" spc="-25" dirty="0">
                <a:solidFill>
                  <a:srgbClr val="6F2F9F"/>
                </a:solidFill>
                <a:latin typeface="Arial Black"/>
                <a:cs typeface="Arial Black"/>
              </a:rPr>
              <a:t>the </a:t>
            </a:r>
            <a:r>
              <a:rPr sz="2800" spc="-20" dirty="0">
                <a:solidFill>
                  <a:srgbClr val="6F2F9F"/>
                </a:solidFill>
                <a:latin typeface="Arial Black"/>
                <a:cs typeface="Arial Black"/>
              </a:rPr>
              <a:t>Sick</a:t>
            </a:r>
            <a:endParaRPr sz="28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  <a:tabLst>
                <a:tab pos="643255" algn="l"/>
                <a:tab pos="1194435" algn="l"/>
                <a:tab pos="1885314" algn="l"/>
                <a:tab pos="2338705" algn="l"/>
                <a:tab pos="2832100" algn="l"/>
              </a:tabLst>
            </a:pPr>
            <a:r>
              <a:rPr sz="2800" spc="-50" dirty="0">
                <a:latin typeface="Arial MT"/>
                <a:cs typeface="Arial MT"/>
              </a:rPr>
              <a:t>B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0" dirty="0">
                <a:latin typeface="Arial MT"/>
                <a:cs typeface="Arial MT"/>
              </a:rPr>
              <a:t>C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25" dirty="0">
                <a:latin typeface="Arial MT"/>
                <a:cs typeface="Arial MT"/>
              </a:rPr>
              <a:t>HE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0" dirty="0">
                <a:latin typeface="Arial MT"/>
                <a:cs typeface="Arial MT"/>
              </a:rPr>
              <a:t>R</a:t>
            </a:r>
            <a:r>
              <a:rPr sz="2800" dirty="0">
                <a:latin typeface="Arial MT"/>
                <a:cs typeface="Arial MT"/>
              </a:rPr>
              <a:t>	</a:t>
            </a:r>
            <a:r>
              <a:rPr sz="2800" spc="-50" dirty="0">
                <a:latin typeface="Arial MT"/>
                <a:cs typeface="Arial MT"/>
              </a:rPr>
              <a:t>M</a:t>
            </a:r>
            <a:r>
              <a:rPr sz="2800" dirty="0">
                <a:latin typeface="Arial MT"/>
                <a:cs typeface="Arial MT"/>
              </a:rPr>
              <a:t>	HO</a:t>
            </a:r>
            <a:r>
              <a:rPr sz="2800" spc="-190" dirty="0">
                <a:latin typeface="Arial MT"/>
                <a:cs typeface="Arial MT"/>
              </a:rPr>
              <a:t> </a:t>
            </a:r>
            <a:r>
              <a:rPr sz="2800" spc="-25" dirty="0">
                <a:latin typeface="Arial MT"/>
                <a:cs typeface="Arial MT"/>
              </a:rPr>
              <a:t>AS</a:t>
            </a:r>
            <a:endParaRPr sz="2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1" y="0"/>
            <a:ext cx="9109075" cy="6833870"/>
            <a:chOff x="35051" y="0"/>
            <a:chExt cx="9109075" cy="68338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21335"/>
              <a:ext cx="937260" cy="1319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932" y="0"/>
              <a:ext cx="925068" cy="1319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26051" y="1415796"/>
              <a:ext cx="4918075" cy="5417820"/>
            </a:xfrm>
            <a:custGeom>
              <a:avLst/>
              <a:gdLst/>
              <a:ahLst/>
              <a:cxnLst/>
              <a:rect l="l" t="t" r="r" b="b"/>
              <a:pathLst>
                <a:path w="4918075" h="5417820">
                  <a:moveTo>
                    <a:pt x="4917948" y="0"/>
                  </a:moveTo>
                  <a:lnTo>
                    <a:pt x="0" y="0"/>
                  </a:lnTo>
                  <a:lnTo>
                    <a:pt x="0" y="5417820"/>
                  </a:lnTo>
                  <a:lnTo>
                    <a:pt x="4917948" y="5417820"/>
                  </a:lnTo>
                  <a:lnTo>
                    <a:pt x="49179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05680" y="1341272"/>
            <a:ext cx="4589145" cy="221170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800" b="1" spc="-6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Sacraments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Of</a:t>
            </a:r>
            <a:r>
              <a:rPr sz="28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Healing: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299"/>
              </a:lnSpc>
              <a:spcBef>
                <a:spcPts val="665"/>
              </a:spcBef>
            </a:pPr>
            <a:r>
              <a:rPr sz="2800" b="1" spc="-10" dirty="0">
                <a:solidFill>
                  <a:srgbClr val="6F2F9F"/>
                </a:solidFill>
                <a:latin typeface="Calibri"/>
                <a:cs typeface="Calibri"/>
              </a:rPr>
              <a:t>Reconciliation</a:t>
            </a:r>
            <a:r>
              <a:rPr sz="28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&amp;</a:t>
            </a:r>
            <a:r>
              <a:rPr sz="2800" b="1" spc="-8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Anointing</a:t>
            </a:r>
            <a:r>
              <a:rPr sz="2800" b="1" spc="-8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6F2F9F"/>
                </a:solidFill>
                <a:latin typeface="Calibri"/>
                <a:cs typeface="Calibri"/>
              </a:rPr>
              <a:t>of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the</a:t>
            </a:r>
            <a:r>
              <a:rPr sz="2800" b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6F2F9F"/>
                </a:solidFill>
                <a:latin typeface="Calibri"/>
                <a:cs typeface="Calibri"/>
              </a:rPr>
              <a:t>sick.</a:t>
            </a:r>
            <a:r>
              <a:rPr sz="28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These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strengthen</a:t>
            </a:r>
            <a:r>
              <a:rPr sz="28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us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at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our</a:t>
            </a:r>
            <a:r>
              <a:rPr sz="2400" b="1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weakest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moments</a:t>
            </a:r>
            <a:r>
              <a:rPr sz="2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brings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us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forgiveness,</a:t>
            </a:r>
            <a:r>
              <a:rPr sz="24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healing</a:t>
            </a:r>
            <a:r>
              <a:rPr sz="24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hope.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05680" y="4103319"/>
            <a:ext cx="1149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2003" y="3717034"/>
            <a:ext cx="9112250" cy="3141345"/>
            <a:chOff x="32003" y="3717034"/>
            <a:chExt cx="9112250" cy="314134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12336" y="3717034"/>
              <a:ext cx="4931664" cy="31409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03" y="5923787"/>
              <a:ext cx="4177284" cy="786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31940"/>
            <a:ext cx="9135110" cy="1399540"/>
            <a:chOff x="22796" y="31940"/>
            <a:chExt cx="9135110" cy="1399540"/>
          </a:xfrm>
        </p:grpSpPr>
        <p:sp>
          <p:nvSpPr>
            <p:cNvPr id="3" name="object 3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9108948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9108948" y="1373124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44958"/>
              <a:ext cx="9109075" cy="1373505"/>
            </a:xfrm>
            <a:custGeom>
              <a:avLst/>
              <a:gdLst/>
              <a:ahLst/>
              <a:cxnLst/>
              <a:rect l="l" t="t" r="r" b="b"/>
              <a:pathLst>
                <a:path w="9109075" h="1373505">
                  <a:moveTo>
                    <a:pt x="0" y="1373124"/>
                  </a:moveTo>
                  <a:lnTo>
                    <a:pt x="9108948" y="1373124"/>
                  </a:lnTo>
                  <a:lnTo>
                    <a:pt x="9108948" y="0"/>
                  </a:lnTo>
                  <a:lnTo>
                    <a:pt x="0" y="0"/>
                  </a:lnTo>
                  <a:lnTo>
                    <a:pt x="0" y="1373124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83842" y="163525"/>
            <a:ext cx="56127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1510" algn="l"/>
              </a:tabLst>
            </a:pPr>
            <a:r>
              <a:rPr dirty="0"/>
              <a:t>The</a:t>
            </a:r>
            <a:r>
              <a:rPr spc="95" dirty="0"/>
              <a:t> </a:t>
            </a:r>
            <a:r>
              <a:rPr spc="-50" dirty="0"/>
              <a:t>7</a:t>
            </a:r>
            <a:r>
              <a:rPr dirty="0"/>
              <a:t>	</a:t>
            </a:r>
            <a:r>
              <a:rPr spc="-10" dirty="0"/>
              <a:t>Sacraments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314069" y="851408"/>
            <a:ext cx="65576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We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Commit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Our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Lives</a:t>
            </a:r>
            <a:r>
              <a:rPr sz="2400" spc="-7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Jesus</a:t>
            </a:r>
            <a:r>
              <a:rPr sz="24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through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401" y="1388516"/>
            <a:ext cx="3650615" cy="369570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34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Arial Black"/>
                <a:cs typeface="Arial Black"/>
              </a:rPr>
              <a:t>Baptism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Arial Black"/>
                <a:cs typeface="Arial Black"/>
              </a:rPr>
              <a:t>Reconciliation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latin typeface="Arial Black"/>
                <a:cs typeface="Arial Black"/>
              </a:rPr>
              <a:t>Holy</a:t>
            </a:r>
            <a:r>
              <a:rPr sz="2800" spc="-15" dirty="0">
                <a:latin typeface="Arial Black"/>
                <a:cs typeface="Arial Black"/>
              </a:rPr>
              <a:t> </a:t>
            </a:r>
            <a:r>
              <a:rPr sz="2800" spc="-10" dirty="0">
                <a:latin typeface="Arial Black"/>
                <a:cs typeface="Arial Black"/>
              </a:rPr>
              <a:t>Communion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latin typeface="Arial Black"/>
                <a:cs typeface="Arial Black"/>
              </a:rPr>
              <a:t>Confirmation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0" dirty="0">
                <a:solidFill>
                  <a:srgbClr val="E36C09"/>
                </a:solidFill>
                <a:latin typeface="Arial Black"/>
                <a:cs typeface="Arial Black"/>
              </a:rPr>
              <a:t>Marriage</a:t>
            </a:r>
            <a:endParaRPr sz="280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dirty="0">
                <a:solidFill>
                  <a:srgbClr val="548ED4"/>
                </a:solidFill>
                <a:latin typeface="Arial Black"/>
                <a:cs typeface="Arial Black"/>
              </a:rPr>
              <a:t>Holy</a:t>
            </a:r>
            <a:r>
              <a:rPr sz="2800" spc="-15" dirty="0">
                <a:solidFill>
                  <a:srgbClr val="548ED4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548ED4"/>
                </a:solidFill>
                <a:latin typeface="Arial Black"/>
                <a:cs typeface="Arial Black"/>
              </a:rPr>
              <a:t>Orders</a:t>
            </a:r>
            <a:endParaRPr sz="2800">
              <a:latin typeface="Arial Black"/>
              <a:cs typeface="Arial Black"/>
            </a:endParaRPr>
          </a:p>
          <a:p>
            <a:pPr marL="355600" marR="169545" indent="-342900">
              <a:lnSpc>
                <a:spcPts val="302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dirty="0">
                <a:latin typeface="Arial Black"/>
                <a:cs typeface="Arial Black"/>
              </a:rPr>
              <a:t>Anointing</a:t>
            </a:r>
            <a:r>
              <a:rPr sz="2800" spc="-40" dirty="0">
                <a:latin typeface="Arial Black"/>
                <a:cs typeface="Arial Black"/>
              </a:rPr>
              <a:t> </a:t>
            </a:r>
            <a:r>
              <a:rPr sz="2800" dirty="0">
                <a:latin typeface="Arial Black"/>
                <a:cs typeface="Arial Black"/>
              </a:rPr>
              <a:t>of</a:t>
            </a:r>
            <a:r>
              <a:rPr sz="2800" spc="100" dirty="0">
                <a:latin typeface="Arial Black"/>
                <a:cs typeface="Arial Black"/>
              </a:rPr>
              <a:t> </a:t>
            </a:r>
            <a:r>
              <a:rPr sz="2800" spc="-25" dirty="0">
                <a:latin typeface="Arial Black"/>
                <a:cs typeface="Arial Black"/>
              </a:rPr>
              <a:t>the </a:t>
            </a:r>
            <a:r>
              <a:rPr sz="2800" spc="-20" dirty="0">
                <a:latin typeface="Arial Black"/>
                <a:cs typeface="Arial Black"/>
              </a:rPr>
              <a:t>Sick</a:t>
            </a:r>
            <a:endParaRPr sz="28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1" y="0"/>
            <a:ext cx="9109075" cy="6858000"/>
            <a:chOff x="35051" y="0"/>
            <a:chExt cx="9109075" cy="68580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21335"/>
              <a:ext cx="937260" cy="1319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8932" y="0"/>
              <a:ext cx="925068" cy="131978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31336" y="1461516"/>
              <a:ext cx="5305425" cy="5396865"/>
            </a:xfrm>
            <a:custGeom>
              <a:avLst/>
              <a:gdLst/>
              <a:ahLst/>
              <a:cxnLst/>
              <a:rect l="l" t="t" r="r" b="b"/>
              <a:pathLst>
                <a:path w="5305425" h="5396865">
                  <a:moveTo>
                    <a:pt x="5305044" y="0"/>
                  </a:moveTo>
                  <a:lnTo>
                    <a:pt x="0" y="0"/>
                  </a:lnTo>
                  <a:lnTo>
                    <a:pt x="0" y="5396484"/>
                  </a:lnTo>
                  <a:lnTo>
                    <a:pt x="5305044" y="5396484"/>
                  </a:lnTo>
                  <a:lnTo>
                    <a:pt x="530504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80645" marR="51435" indent="301625">
              <a:lnSpc>
                <a:spcPts val="2590"/>
              </a:lnSpc>
              <a:spcBef>
                <a:spcPts val="425"/>
              </a:spcBef>
            </a:pPr>
            <a:r>
              <a:rPr dirty="0"/>
              <a:t>The</a:t>
            </a:r>
            <a:r>
              <a:rPr spc="-75" dirty="0"/>
              <a:t> </a:t>
            </a:r>
            <a:r>
              <a:rPr spc="-10" dirty="0"/>
              <a:t>Sacraments</a:t>
            </a:r>
            <a:r>
              <a:rPr spc="-85" dirty="0"/>
              <a:t> </a:t>
            </a:r>
            <a:r>
              <a:rPr dirty="0"/>
              <a:t>of</a:t>
            </a:r>
            <a:r>
              <a:rPr spc="-70" dirty="0"/>
              <a:t> </a:t>
            </a:r>
            <a:r>
              <a:rPr dirty="0"/>
              <a:t>Commitment</a:t>
            </a:r>
            <a:r>
              <a:rPr spc="-75" dirty="0"/>
              <a:t> </a:t>
            </a:r>
            <a:r>
              <a:rPr spc="-25" dirty="0"/>
              <a:t>In </a:t>
            </a:r>
            <a:r>
              <a:rPr dirty="0"/>
              <a:t>Service</a:t>
            </a:r>
            <a:r>
              <a:rPr spc="-55" dirty="0"/>
              <a:t> </a:t>
            </a:r>
            <a:r>
              <a:rPr spc="-90" dirty="0"/>
              <a:t>To</a:t>
            </a:r>
            <a:r>
              <a:rPr spc="-40" dirty="0"/>
              <a:t> </a:t>
            </a:r>
            <a:r>
              <a:rPr dirty="0"/>
              <a:t>God,</a:t>
            </a:r>
            <a:r>
              <a:rPr spc="-30" dirty="0"/>
              <a:t> </a:t>
            </a:r>
            <a:r>
              <a:rPr dirty="0"/>
              <a:t>Family</a:t>
            </a:r>
            <a:r>
              <a:rPr spc="-60" dirty="0"/>
              <a:t> </a:t>
            </a:r>
            <a:r>
              <a:rPr dirty="0"/>
              <a:t>&amp;</a:t>
            </a:r>
            <a:r>
              <a:rPr spc="-45" dirty="0"/>
              <a:t> </a:t>
            </a:r>
            <a:r>
              <a:rPr spc="-10" dirty="0"/>
              <a:t>Community:</a:t>
            </a:r>
          </a:p>
          <a:p>
            <a:pPr marL="12700" marR="5080" indent="68580">
              <a:lnSpc>
                <a:spcPct val="90000"/>
              </a:lnSpc>
              <a:spcBef>
                <a:spcPts val="540"/>
              </a:spcBef>
              <a:tabLst>
                <a:tab pos="2492375" algn="l"/>
                <a:tab pos="3256279" algn="l"/>
              </a:tabLst>
            </a:pPr>
            <a:r>
              <a:rPr dirty="0">
                <a:solidFill>
                  <a:srgbClr val="6F2F9F"/>
                </a:solidFill>
              </a:rPr>
              <a:t>In</a:t>
            </a:r>
            <a:r>
              <a:rPr spc="-6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these</a:t>
            </a:r>
            <a:r>
              <a:rPr spc="-40" dirty="0">
                <a:solidFill>
                  <a:srgbClr val="6F2F9F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Sacraments</a:t>
            </a:r>
            <a:r>
              <a:rPr spc="-70" dirty="0">
                <a:solidFill>
                  <a:srgbClr val="6F2F9F"/>
                </a:solidFill>
              </a:rPr>
              <a:t> </a:t>
            </a:r>
            <a:r>
              <a:rPr spc="-25" dirty="0">
                <a:solidFill>
                  <a:srgbClr val="6F2F9F"/>
                </a:solidFill>
              </a:rPr>
              <a:t>the</a:t>
            </a:r>
            <a:r>
              <a:rPr dirty="0">
                <a:solidFill>
                  <a:srgbClr val="6F2F9F"/>
                </a:solidFill>
              </a:rPr>
              <a:t>	</a:t>
            </a:r>
            <a:r>
              <a:rPr dirty="0">
                <a:solidFill>
                  <a:srgbClr val="FF0000"/>
                </a:solidFill>
              </a:rPr>
              <a:t>vocation</a:t>
            </a:r>
            <a:r>
              <a:rPr spc="-105" dirty="0">
                <a:solidFill>
                  <a:srgbClr val="FF0000"/>
                </a:solidFill>
              </a:rPr>
              <a:t> </a:t>
            </a:r>
            <a:r>
              <a:rPr spc="-25" dirty="0">
                <a:solidFill>
                  <a:srgbClr val="6F2F9F"/>
                </a:solidFill>
              </a:rPr>
              <a:t>to </a:t>
            </a:r>
            <a:r>
              <a:rPr dirty="0">
                <a:solidFill>
                  <a:srgbClr val="FF0000"/>
                </a:solidFill>
              </a:rPr>
              <a:t>Marriage</a:t>
            </a:r>
            <a:r>
              <a:rPr spc="-4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and</a:t>
            </a:r>
            <a:r>
              <a:rPr spc="-50" dirty="0">
                <a:solidFill>
                  <a:srgbClr val="6F2F9F"/>
                </a:solidFill>
              </a:rPr>
              <a:t> </a:t>
            </a:r>
            <a:r>
              <a:rPr spc="-20" dirty="0">
                <a:solidFill>
                  <a:srgbClr val="FF0000"/>
                </a:solidFill>
              </a:rPr>
              <a:t>Holy</a:t>
            </a:r>
            <a:r>
              <a:rPr dirty="0">
                <a:solidFill>
                  <a:srgbClr val="FF0000"/>
                </a:solidFill>
              </a:rPr>
              <a:t>	Orders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6F2F9F"/>
                </a:solidFill>
              </a:rPr>
              <a:t>(Priesthood) </a:t>
            </a:r>
            <a:r>
              <a:rPr dirty="0">
                <a:solidFill>
                  <a:srgbClr val="6F2F9F"/>
                </a:solidFill>
              </a:rPr>
              <a:t>are</a:t>
            </a:r>
            <a:r>
              <a:rPr spc="-7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made.</a:t>
            </a:r>
            <a:r>
              <a:rPr spc="-5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Holy</a:t>
            </a:r>
            <a:r>
              <a:rPr spc="-7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Vows</a:t>
            </a:r>
            <a:r>
              <a:rPr spc="-6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are</a:t>
            </a:r>
            <a:r>
              <a:rPr spc="-6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made</a:t>
            </a:r>
            <a:r>
              <a:rPr spc="-6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to</a:t>
            </a:r>
            <a:r>
              <a:rPr spc="-55" dirty="0">
                <a:solidFill>
                  <a:srgbClr val="6F2F9F"/>
                </a:solidFill>
              </a:rPr>
              <a:t> </a:t>
            </a:r>
            <a:r>
              <a:rPr spc="-25" dirty="0">
                <a:solidFill>
                  <a:srgbClr val="6F2F9F"/>
                </a:solidFill>
              </a:rPr>
              <a:t>God </a:t>
            </a:r>
            <a:r>
              <a:rPr dirty="0">
                <a:solidFill>
                  <a:srgbClr val="6F2F9F"/>
                </a:solidFill>
              </a:rPr>
              <a:t>by</a:t>
            </a:r>
            <a:r>
              <a:rPr spc="-2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those</a:t>
            </a:r>
            <a:r>
              <a:rPr spc="-3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who</a:t>
            </a:r>
            <a:r>
              <a:rPr spc="-2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marry</a:t>
            </a:r>
            <a:r>
              <a:rPr spc="-50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or</a:t>
            </a:r>
            <a:r>
              <a:rPr spc="-35" dirty="0">
                <a:solidFill>
                  <a:srgbClr val="6F2F9F"/>
                </a:solidFill>
              </a:rPr>
              <a:t> </a:t>
            </a:r>
            <a:r>
              <a:rPr dirty="0">
                <a:solidFill>
                  <a:srgbClr val="6F2F9F"/>
                </a:solidFill>
              </a:rPr>
              <a:t>join</a:t>
            </a:r>
            <a:r>
              <a:rPr spc="-40" dirty="0">
                <a:solidFill>
                  <a:srgbClr val="6F2F9F"/>
                </a:solidFill>
              </a:rPr>
              <a:t> </a:t>
            </a:r>
            <a:r>
              <a:rPr spc="-25" dirty="0">
                <a:solidFill>
                  <a:srgbClr val="6F2F9F"/>
                </a:solidFill>
              </a:rPr>
              <a:t>the </a:t>
            </a:r>
            <a:r>
              <a:rPr spc="-10" dirty="0">
                <a:solidFill>
                  <a:srgbClr val="6F2F9F"/>
                </a:solidFill>
              </a:rPr>
              <a:t>priesthood.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10076" y="6167729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0" dirty="0">
                <a:latin typeface="Arial MT"/>
                <a:cs typeface="Arial MT"/>
              </a:rPr>
              <a:t>•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78579" y="3942586"/>
            <a:ext cx="5244465" cy="2915920"/>
            <a:chOff x="3878579" y="3942586"/>
            <a:chExt cx="5244465" cy="291592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52643" y="4012690"/>
              <a:ext cx="3970020" cy="28453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8579" y="3942586"/>
              <a:ext cx="1255776" cy="2915411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204" y="5260846"/>
            <a:ext cx="3534155" cy="14798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-12255"/>
            <a:ext cx="9100185" cy="1443355"/>
            <a:chOff x="22796" y="-12255"/>
            <a:chExt cx="9100185" cy="1443355"/>
          </a:xfrm>
        </p:grpSpPr>
        <p:sp>
          <p:nvSpPr>
            <p:cNvPr id="3" name="object 3"/>
            <p:cNvSpPr/>
            <p:nvPr/>
          </p:nvSpPr>
          <p:spPr>
            <a:xfrm>
              <a:off x="35813" y="762"/>
              <a:ext cx="9074150" cy="1417320"/>
            </a:xfrm>
            <a:custGeom>
              <a:avLst/>
              <a:gdLst/>
              <a:ahLst/>
              <a:cxnLst/>
              <a:rect l="l" t="t" r="r" b="b"/>
              <a:pathLst>
                <a:path w="9074150" h="1417320">
                  <a:moveTo>
                    <a:pt x="9073896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073896" y="1417319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762"/>
              <a:ext cx="9074150" cy="1417320"/>
            </a:xfrm>
            <a:custGeom>
              <a:avLst/>
              <a:gdLst/>
              <a:ahLst/>
              <a:cxnLst/>
              <a:rect l="l" t="t" r="r" b="b"/>
              <a:pathLst>
                <a:path w="9074150" h="1417320">
                  <a:moveTo>
                    <a:pt x="0" y="1417319"/>
                  </a:moveTo>
                  <a:lnTo>
                    <a:pt x="9073896" y="1417319"/>
                  </a:lnTo>
                  <a:lnTo>
                    <a:pt x="9073896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2379980" marR="5080" indent="-1967864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Why</a:t>
            </a:r>
            <a:r>
              <a:rPr sz="4000" spc="-10" dirty="0"/>
              <a:t> </a:t>
            </a:r>
            <a:r>
              <a:rPr sz="4000" dirty="0"/>
              <a:t>Is</a:t>
            </a:r>
            <a:r>
              <a:rPr sz="4000" spc="5" dirty="0"/>
              <a:t> </a:t>
            </a:r>
            <a:r>
              <a:rPr sz="4000" dirty="0"/>
              <a:t>RE</a:t>
            </a:r>
            <a:r>
              <a:rPr sz="4000" spc="15" dirty="0"/>
              <a:t> </a:t>
            </a:r>
            <a:r>
              <a:rPr sz="4000" dirty="0"/>
              <a:t>The</a:t>
            </a:r>
            <a:r>
              <a:rPr sz="4000" spc="5" dirty="0"/>
              <a:t> </a:t>
            </a:r>
            <a:r>
              <a:rPr sz="4000" dirty="0"/>
              <a:t>Most</a:t>
            </a:r>
            <a:r>
              <a:rPr sz="4000" spc="15" dirty="0"/>
              <a:t> </a:t>
            </a:r>
            <a:r>
              <a:rPr sz="4000" dirty="0"/>
              <a:t>Core</a:t>
            </a:r>
            <a:r>
              <a:rPr sz="4000" spc="10" dirty="0"/>
              <a:t> </a:t>
            </a:r>
            <a:r>
              <a:rPr sz="4000" spc="-25" dirty="0"/>
              <a:t>Of </a:t>
            </a:r>
            <a:r>
              <a:rPr sz="4000" dirty="0"/>
              <a:t>Our</a:t>
            </a:r>
            <a:r>
              <a:rPr sz="4000" spc="-85" dirty="0"/>
              <a:t> </a:t>
            </a:r>
            <a:r>
              <a:rPr sz="4000" spc="-10" dirty="0"/>
              <a:t>Subjects?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4575175" y="1425320"/>
            <a:ext cx="4422140" cy="50990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300355" indent="-343535">
              <a:lnSpc>
                <a:spcPct val="8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We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are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school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with</a:t>
            </a:r>
            <a:r>
              <a:rPr sz="2600" b="1" spc="-50" dirty="0">
                <a:latin typeface="Calibri"/>
                <a:cs typeface="Calibri"/>
              </a:rPr>
              <a:t> a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Distinctive</a:t>
            </a:r>
            <a:r>
              <a:rPr sz="2600" b="1" spc="-10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Christian Character</a:t>
            </a:r>
            <a:r>
              <a:rPr sz="2600" b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our</a:t>
            </a:r>
            <a:r>
              <a:rPr sz="26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7030A0"/>
                </a:solidFill>
                <a:latin typeface="Arial Black"/>
                <a:cs typeface="Arial Black"/>
              </a:rPr>
              <a:t>faith</a:t>
            </a:r>
            <a:r>
              <a:rPr sz="2600" spc="-2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600" b="1" spc="-25" dirty="0">
                <a:solidFill>
                  <a:schemeClr val="tx1"/>
                </a:solidFill>
                <a:latin typeface="Calibri"/>
                <a:cs typeface="Calibri"/>
              </a:rPr>
              <a:t>is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central</a:t>
            </a:r>
            <a:r>
              <a:rPr sz="26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6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our</a:t>
            </a:r>
            <a:r>
              <a:rPr sz="26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identity</a:t>
            </a:r>
            <a:r>
              <a:rPr sz="26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26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spc="-50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school.</a:t>
            </a:r>
            <a:r>
              <a:rPr sz="2600" b="1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It</a:t>
            </a:r>
            <a:r>
              <a:rPr sz="26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sz="26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key</a:t>
            </a:r>
            <a:r>
              <a:rPr sz="26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2600" b="1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all</a:t>
            </a:r>
            <a:r>
              <a:rPr sz="26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we</a:t>
            </a:r>
            <a:r>
              <a:rPr sz="2600" b="1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spc="-25" dirty="0">
                <a:solidFill>
                  <a:schemeClr val="tx1"/>
                </a:solidFill>
                <a:latin typeface="Calibri"/>
                <a:cs typeface="Calibri"/>
              </a:rPr>
              <a:t>do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2600" b="1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who</a:t>
            </a:r>
            <a:r>
              <a:rPr sz="2600" b="1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Calibri"/>
                <a:cs typeface="Calibri"/>
              </a:rPr>
              <a:t>we</a:t>
            </a:r>
            <a:r>
              <a:rPr sz="26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2600" b="1" spc="-20" dirty="0">
                <a:latin typeface="Calibri"/>
                <a:cs typeface="Calibri"/>
              </a:rPr>
              <a:t>.</a:t>
            </a:r>
            <a:endParaRPr sz="2600" dirty="0">
              <a:latin typeface="Calibri"/>
              <a:cs typeface="Calibri"/>
            </a:endParaRPr>
          </a:p>
          <a:p>
            <a:pPr marL="355600" indent="-342900">
              <a:lnSpc>
                <a:spcPts val="2810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RE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prepares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us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for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+mn-lt"/>
                <a:cs typeface="Arial Black"/>
              </a:rPr>
              <a:t>life</a:t>
            </a:r>
            <a:r>
              <a:rPr sz="2600" b="1" spc="-65" dirty="0">
                <a:solidFill>
                  <a:srgbClr val="6F2F9F"/>
                </a:solidFill>
                <a:latin typeface="+mn-lt"/>
                <a:cs typeface="Arial Black"/>
              </a:rPr>
              <a:t> </a:t>
            </a:r>
            <a:r>
              <a:rPr sz="2600" b="1" spc="-20" dirty="0">
                <a:solidFill>
                  <a:srgbClr val="6F2F9F"/>
                </a:solidFill>
                <a:latin typeface="+mn-lt"/>
                <a:cs typeface="Arial Black"/>
              </a:rPr>
              <a:t>here</a:t>
            </a:r>
            <a:endParaRPr sz="2600" b="1" dirty="0">
              <a:latin typeface="+mn-lt"/>
              <a:cs typeface="Arial Black"/>
            </a:endParaRPr>
          </a:p>
          <a:p>
            <a:pPr marL="355600">
              <a:lnSpc>
                <a:spcPts val="2810"/>
              </a:lnSpc>
            </a:pP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on</a:t>
            </a:r>
            <a:r>
              <a:rPr sz="2600" b="1" spc="-4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6F2F9F"/>
                </a:solidFill>
                <a:latin typeface="Calibri"/>
                <a:cs typeface="Calibri"/>
              </a:rPr>
              <a:t>earth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and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7030A0"/>
                </a:solidFill>
                <a:latin typeface="+mn-lt"/>
                <a:cs typeface="Arial Black"/>
              </a:rPr>
              <a:t>life</a:t>
            </a:r>
            <a:r>
              <a:rPr sz="2600" b="1" spc="-65" dirty="0">
                <a:solidFill>
                  <a:srgbClr val="7030A0"/>
                </a:solidFill>
                <a:latin typeface="+mn-lt"/>
                <a:cs typeface="Arial Black"/>
              </a:rPr>
              <a:t> </a:t>
            </a:r>
            <a:r>
              <a:rPr sz="2600" b="1" spc="-10" dirty="0">
                <a:solidFill>
                  <a:srgbClr val="7030A0"/>
                </a:solidFill>
                <a:latin typeface="+mn-lt"/>
                <a:cs typeface="Arial Black"/>
              </a:rPr>
              <a:t>eternal</a:t>
            </a:r>
            <a:endParaRPr sz="2600" b="1" dirty="0">
              <a:solidFill>
                <a:srgbClr val="7030A0"/>
              </a:solidFill>
              <a:latin typeface="+mn-lt"/>
              <a:cs typeface="Arial Black"/>
            </a:endParaRPr>
          </a:p>
          <a:p>
            <a:pPr marL="355600" marR="20955" indent="-343535">
              <a:lnSpc>
                <a:spcPct val="800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It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through</a:t>
            </a:r>
            <a:r>
              <a:rPr sz="2600" b="1" spc="-2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RE</a:t>
            </a:r>
            <a:r>
              <a:rPr sz="2600" b="1" spc="-4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that</a:t>
            </a:r>
            <a:r>
              <a:rPr sz="2600" b="1" spc="-2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we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teach </a:t>
            </a:r>
            <a:r>
              <a:rPr sz="2600" b="1" dirty="0">
                <a:latin typeface="Calibri"/>
                <a:cs typeface="Calibri"/>
              </a:rPr>
              <a:t>our</a:t>
            </a:r>
            <a:r>
              <a:rPr sz="2600" b="1" spc="-60" dirty="0">
                <a:latin typeface="Calibri"/>
                <a:cs typeface="Calibri"/>
              </a:rPr>
              <a:t> </a:t>
            </a:r>
            <a:r>
              <a:rPr sz="2600" b="1" dirty="0">
                <a:solidFill>
                  <a:srgbClr val="7030A0"/>
                </a:solidFill>
                <a:latin typeface="Calibri"/>
                <a:cs typeface="Calibri"/>
              </a:rPr>
              <a:t>core</a:t>
            </a:r>
            <a:r>
              <a:rPr sz="2600" b="1" spc="-5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7030A0"/>
                </a:solidFill>
                <a:latin typeface="+mn-lt"/>
                <a:cs typeface="Arial Black"/>
              </a:rPr>
              <a:t>Christian </a:t>
            </a:r>
            <a:r>
              <a:rPr sz="2600" b="1" dirty="0">
                <a:solidFill>
                  <a:srgbClr val="7030A0"/>
                </a:solidFill>
                <a:latin typeface="+mn-lt"/>
                <a:cs typeface="Arial Black"/>
              </a:rPr>
              <a:t>Values</a:t>
            </a:r>
            <a:r>
              <a:rPr sz="2600" b="1" spc="-110" dirty="0">
                <a:solidFill>
                  <a:srgbClr val="7030A0"/>
                </a:solidFill>
                <a:latin typeface="+mn-lt"/>
                <a:cs typeface="Arial Black"/>
              </a:rPr>
              <a:t> </a:t>
            </a:r>
            <a:r>
              <a:rPr sz="2600" b="1" dirty="0">
                <a:solidFill>
                  <a:srgbClr val="7030A0"/>
                </a:solidFill>
                <a:latin typeface="+mn-lt"/>
                <a:cs typeface="Arial Black"/>
              </a:rPr>
              <a:t>and</a:t>
            </a:r>
            <a:r>
              <a:rPr sz="2600" b="1" spc="-100" dirty="0">
                <a:solidFill>
                  <a:srgbClr val="7030A0"/>
                </a:solidFill>
                <a:latin typeface="+mn-lt"/>
                <a:cs typeface="Arial Black"/>
              </a:rPr>
              <a:t> </a:t>
            </a:r>
            <a:r>
              <a:rPr sz="2600" b="1" spc="-10" dirty="0">
                <a:solidFill>
                  <a:srgbClr val="7030A0"/>
                </a:solidFill>
                <a:latin typeface="+mn-lt"/>
                <a:cs typeface="Arial Black"/>
              </a:rPr>
              <a:t>Morals</a:t>
            </a:r>
            <a:endParaRPr sz="2600" b="1" dirty="0">
              <a:solidFill>
                <a:srgbClr val="7030A0"/>
              </a:solidFill>
              <a:latin typeface="+mn-lt"/>
              <a:cs typeface="Arial Black"/>
            </a:endParaRPr>
          </a:p>
          <a:p>
            <a:pPr marL="355600" indent="-342900">
              <a:lnSpc>
                <a:spcPts val="2810"/>
              </a:lnSpc>
              <a:buFont typeface="Arial MT"/>
              <a:buChar char="•"/>
              <a:tabLst>
                <a:tab pos="355600" algn="l"/>
              </a:tabLst>
            </a:pPr>
            <a:r>
              <a:rPr sz="2600" b="1" dirty="0">
                <a:latin typeface="Calibri"/>
                <a:cs typeface="Calibri"/>
              </a:rPr>
              <a:t>When</a:t>
            </a:r>
            <a:r>
              <a:rPr sz="2600" b="1" spc="-3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RE</a:t>
            </a:r>
            <a:r>
              <a:rPr sz="2600" b="1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is</a:t>
            </a:r>
            <a:r>
              <a:rPr sz="2600" b="1" spc="-5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done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right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it</a:t>
            </a:r>
            <a:endParaRPr sz="2600" dirty="0">
              <a:latin typeface="Calibri"/>
              <a:cs typeface="Calibri"/>
            </a:endParaRPr>
          </a:p>
          <a:p>
            <a:pPr marL="355600" marR="5080">
              <a:lnSpc>
                <a:spcPct val="80000"/>
              </a:lnSpc>
              <a:spcBef>
                <a:spcPts val="310"/>
              </a:spcBef>
            </a:pPr>
            <a:r>
              <a:rPr sz="2600" b="1" dirty="0">
                <a:solidFill>
                  <a:schemeClr val="tx1"/>
                </a:solidFill>
                <a:latin typeface="+mn-lt"/>
                <a:cs typeface="Calibri"/>
              </a:rPr>
              <a:t>influences</a:t>
            </a:r>
            <a:r>
              <a:rPr sz="2600" b="1" spc="-1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+mn-lt"/>
                <a:cs typeface="Calibri"/>
              </a:rPr>
              <a:t>&amp;</a:t>
            </a:r>
            <a:r>
              <a:rPr sz="2600" b="1" spc="-3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+mn-lt"/>
                <a:cs typeface="Calibri"/>
              </a:rPr>
              <a:t>impacts</a:t>
            </a:r>
            <a:r>
              <a:rPr sz="2600" b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2600" b="1" dirty="0">
                <a:solidFill>
                  <a:schemeClr val="tx1"/>
                </a:solidFill>
                <a:latin typeface="+mn-lt"/>
                <a:cs typeface="Calibri"/>
              </a:rPr>
              <a:t>how</a:t>
            </a:r>
            <a:r>
              <a:rPr sz="2600" b="1" spc="-4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2600" b="1" spc="-25" dirty="0">
                <a:solidFill>
                  <a:schemeClr val="tx1"/>
                </a:solidFill>
                <a:latin typeface="+mn-lt"/>
                <a:cs typeface="Calibri"/>
              </a:rPr>
              <a:t>we </a:t>
            </a:r>
            <a:r>
              <a:rPr sz="2600" b="1" dirty="0">
                <a:solidFill>
                  <a:srgbClr val="6F2F9F"/>
                </a:solidFill>
                <a:latin typeface="+mn-lt"/>
                <a:cs typeface="Arial Black"/>
              </a:rPr>
              <a:t>think</a:t>
            </a:r>
            <a:r>
              <a:rPr sz="2600" dirty="0">
                <a:solidFill>
                  <a:schemeClr val="tx1"/>
                </a:solidFill>
                <a:latin typeface="+mn-lt"/>
                <a:cs typeface="Arial Black"/>
              </a:rPr>
              <a:t>,</a:t>
            </a:r>
            <a:r>
              <a:rPr sz="2600" spc="-55" dirty="0">
                <a:solidFill>
                  <a:srgbClr val="FF0000"/>
                </a:solidFill>
                <a:latin typeface="+mn-lt"/>
                <a:cs typeface="Arial Black"/>
              </a:rPr>
              <a:t> </a:t>
            </a:r>
            <a:r>
              <a:rPr sz="2600" b="1" dirty="0">
                <a:solidFill>
                  <a:srgbClr val="006FC0"/>
                </a:solidFill>
                <a:latin typeface="+mn-lt"/>
                <a:cs typeface="Arial Black"/>
              </a:rPr>
              <a:t>act</a:t>
            </a:r>
            <a:r>
              <a:rPr sz="2600" spc="-55" dirty="0">
                <a:solidFill>
                  <a:srgbClr val="006FC0"/>
                </a:solidFill>
                <a:latin typeface="+mn-lt"/>
                <a:cs typeface="Arial Black"/>
              </a:rPr>
              <a:t> </a:t>
            </a:r>
            <a:r>
              <a:rPr sz="2600" dirty="0">
                <a:solidFill>
                  <a:schemeClr val="tx1"/>
                </a:solidFill>
                <a:latin typeface="+mn-lt"/>
                <a:cs typeface="Arial Black"/>
              </a:rPr>
              <a:t>and</a:t>
            </a:r>
            <a:r>
              <a:rPr sz="2600" spc="-50" dirty="0">
                <a:solidFill>
                  <a:srgbClr val="FF0000"/>
                </a:solidFill>
                <a:latin typeface="+mn-lt"/>
                <a:cs typeface="Arial Black"/>
              </a:rPr>
              <a:t> </a:t>
            </a:r>
            <a:r>
              <a:rPr sz="2600" b="1" dirty="0">
                <a:solidFill>
                  <a:srgbClr val="00B050"/>
                </a:solidFill>
                <a:latin typeface="+mn-lt"/>
                <a:cs typeface="Arial Black"/>
              </a:rPr>
              <a:t>live</a:t>
            </a:r>
            <a:r>
              <a:rPr sz="2600" spc="-45" dirty="0">
                <a:solidFill>
                  <a:srgbClr val="6F2F9F"/>
                </a:solidFill>
                <a:latin typeface="+mn-lt"/>
                <a:cs typeface="Arial Black"/>
              </a:rPr>
              <a:t> </a:t>
            </a:r>
            <a:r>
              <a:rPr sz="2600" b="1" spc="-25" dirty="0">
                <a:latin typeface="Calibri"/>
                <a:cs typeface="Calibri"/>
              </a:rPr>
              <a:t>in </a:t>
            </a:r>
            <a:r>
              <a:rPr sz="2600" b="1" dirty="0">
                <a:latin typeface="Calibri"/>
                <a:cs typeface="Calibri"/>
              </a:rPr>
              <a:t>school,</a:t>
            </a:r>
            <a:r>
              <a:rPr sz="2600" b="1" spc="-6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at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home…and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10" dirty="0">
                <a:latin typeface="Calibri"/>
                <a:cs typeface="Calibri"/>
              </a:rPr>
              <a:t>always!</a:t>
            </a:r>
            <a:endParaRPr sz="26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166" y="648500"/>
            <a:ext cx="9035797" cy="6147700"/>
            <a:chOff x="73151" y="675131"/>
            <a:chExt cx="9035797" cy="61477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9223" y="4079631"/>
              <a:ext cx="3048000" cy="27432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876" y="675131"/>
              <a:ext cx="576072" cy="737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" y="679703"/>
              <a:ext cx="576072" cy="737615"/>
            </a:xfrm>
            <a:prstGeom prst="rect">
              <a:avLst/>
            </a:prstGeom>
          </p:spPr>
        </p:pic>
      </p:grpSp>
      <p:pic>
        <p:nvPicPr>
          <p:cNvPr id="1026" name="Picture 2" descr="St Joseph's Catholic Primary, Brighton - R.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8" y="1537353"/>
            <a:ext cx="3007362" cy="244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-12255"/>
            <a:ext cx="9100185" cy="1443355"/>
            <a:chOff x="22796" y="-12255"/>
            <a:chExt cx="9100185" cy="1443355"/>
          </a:xfrm>
        </p:grpSpPr>
        <p:sp>
          <p:nvSpPr>
            <p:cNvPr id="3" name="object 3"/>
            <p:cNvSpPr/>
            <p:nvPr/>
          </p:nvSpPr>
          <p:spPr>
            <a:xfrm>
              <a:off x="35813" y="762"/>
              <a:ext cx="9074150" cy="1417320"/>
            </a:xfrm>
            <a:custGeom>
              <a:avLst/>
              <a:gdLst/>
              <a:ahLst/>
              <a:cxnLst/>
              <a:rect l="l" t="t" r="r" b="b"/>
              <a:pathLst>
                <a:path w="9074150" h="1417320">
                  <a:moveTo>
                    <a:pt x="9073896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073896" y="1417319"/>
                  </a:lnTo>
                  <a:lnTo>
                    <a:pt x="90738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762"/>
              <a:ext cx="9074150" cy="1417320"/>
            </a:xfrm>
            <a:custGeom>
              <a:avLst/>
              <a:gdLst/>
              <a:ahLst/>
              <a:cxnLst/>
              <a:rect l="l" t="t" r="r" b="b"/>
              <a:pathLst>
                <a:path w="9074150" h="1417320">
                  <a:moveTo>
                    <a:pt x="0" y="1417319"/>
                  </a:moveTo>
                  <a:lnTo>
                    <a:pt x="9073896" y="1417319"/>
                  </a:lnTo>
                  <a:lnTo>
                    <a:pt x="9073896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575175" y="1425320"/>
            <a:ext cx="4422140" cy="5282087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indent="-342900">
              <a:lnSpc>
                <a:spcPts val="2810"/>
              </a:lnSpc>
              <a:buFont typeface="Arial MT"/>
              <a:buChar char="•"/>
              <a:tabLst>
                <a:tab pos="355600" algn="l"/>
              </a:tabLst>
            </a:pPr>
            <a:r>
              <a:rPr lang="en-US" sz="2600" b="1" dirty="0" smtClean="0">
                <a:latin typeface="Calibri"/>
                <a:cs typeface="Calibri"/>
              </a:rPr>
              <a:t>Currently our EYFS &amp; KS1 classes are covering the content for teaching &amp; learning of RE from the Religious Education Directory (RED)</a:t>
            </a:r>
          </a:p>
          <a:p>
            <a:pPr marL="355600" marR="20955" indent="-343535">
              <a:lnSpc>
                <a:spcPct val="800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2600" b="1" dirty="0" smtClean="0">
                <a:latin typeface="Calibri"/>
                <a:cs typeface="Calibri"/>
              </a:rPr>
              <a:t>In line with the </a:t>
            </a:r>
            <a:r>
              <a:rPr lang="en-US" sz="2600" b="1" dirty="0" smtClean="0">
                <a:latin typeface="Calibri"/>
                <a:cs typeface="Calibri"/>
              </a:rPr>
              <a:t>Diocese</a:t>
            </a:r>
            <a:r>
              <a:rPr lang="en-US" sz="2600" b="1" dirty="0" smtClean="0">
                <a:latin typeface="Calibri"/>
                <a:cs typeface="Calibri"/>
              </a:rPr>
              <a:t> of Brentwood’s timeline for schools, St Antony’s will be using the RED right across the school from EYFS to Year 6 by 2025-2026</a:t>
            </a:r>
          </a:p>
          <a:p>
            <a:pPr marL="355600" marR="20955" indent="-343535">
              <a:lnSpc>
                <a:spcPct val="80000"/>
              </a:lnSpc>
              <a:spcBef>
                <a:spcPts val="63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2600" b="1" dirty="0" smtClean="0">
                <a:latin typeface="Calibri"/>
                <a:cs typeface="Calibri"/>
              </a:rPr>
              <a:t>Staff CPD in preparation for this has been taking place since 2023-24 to the present.</a:t>
            </a:r>
            <a:endParaRPr lang="en-US" sz="2600" b="1" dirty="0" smtClean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4166" y="648500"/>
            <a:ext cx="9035797" cy="742187"/>
            <a:chOff x="73151" y="675131"/>
            <a:chExt cx="9035797" cy="742187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2876" y="675131"/>
              <a:ext cx="576072" cy="73761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151" y="679703"/>
              <a:ext cx="576072" cy="737615"/>
            </a:xfrm>
            <a:prstGeom prst="rect">
              <a:avLst/>
            </a:prstGeom>
          </p:spPr>
        </p:pic>
      </p:grpSp>
      <p:pic>
        <p:nvPicPr>
          <p:cNvPr id="1026" name="Picture 2" descr="St Joseph's Catholic Primary, Brighton - R.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38" y="1537353"/>
            <a:ext cx="3007362" cy="49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0238" y="152400"/>
            <a:ext cx="7731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We will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be transitioning to the new RE Curriculum: </a:t>
            </a:r>
            <a:br>
              <a:rPr lang="en-US" sz="2800" b="1" dirty="0">
                <a:solidFill>
                  <a:schemeClr val="bg1"/>
                </a:solidFill>
                <a:latin typeface="+mj-lt"/>
              </a:rPr>
            </a:b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“To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know you more </a:t>
            </a: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clearly”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by September 2025</a:t>
            </a:r>
            <a:endParaRPr lang="en-GB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64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31940"/>
            <a:ext cx="9170035" cy="1399540"/>
            <a:chOff x="-12255" y="31940"/>
            <a:chExt cx="9170035" cy="1399540"/>
          </a:xfrm>
        </p:grpSpPr>
        <p:sp>
          <p:nvSpPr>
            <p:cNvPr id="3" name="object 3"/>
            <p:cNvSpPr/>
            <p:nvPr/>
          </p:nvSpPr>
          <p:spPr>
            <a:xfrm>
              <a:off x="762" y="44958"/>
              <a:ext cx="9144000" cy="1373505"/>
            </a:xfrm>
            <a:custGeom>
              <a:avLst/>
              <a:gdLst/>
              <a:ahLst/>
              <a:cxnLst/>
              <a:rect l="l" t="t" r="r" b="b"/>
              <a:pathLst>
                <a:path w="9144000" h="1373505">
                  <a:moveTo>
                    <a:pt x="9144000" y="0"/>
                  </a:moveTo>
                  <a:lnTo>
                    <a:pt x="0" y="0"/>
                  </a:lnTo>
                  <a:lnTo>
                    <a:pt x="0" y="1373124"/>
                  </a:lnTo>
                  <a:lnTo>
                    <a:pt x="9144000" y="137312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44958"/>
              <a:ext cx="9144000" cy="1373505"/>
            </a:xfrm>
            <a:custGeom>
              <a:avLst/>
              <a:gdLst/>
              <a:ahLst/>
              <a:cxnLst/>
              <a:rect l="l" t="t" r="r" b="b"/>
              <a:pathLst>
                <a:path w="9144000" h="1373505">
                  <a:moveTo>
                    <a:pt x="0" y="1373124"/>
                  </a:moveTo>
                  <a:lnTo>
                    <a:pt x="9144000" y="1373124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373124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79" rIns="0" bIns="0" rtlCol="0">
            <a:spAutoFit/>
          </a:bodyPr>
          <a:lstStyle/>
          <a:p>
            <a:pPr marL="3086100" marR="5080" indent="-274828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35" dirty="0"/>
              <a:t> </a:t>
            </a:r>
            <a:r>
              <a:rPr sz="4000" dirty="0"/>
              <a:t>Is</a:t>
            </a:r>
            <a:r>
              <a:rPr sz="4000" spc="-40" dirty="0"/>
              <a:t> </a:t>
            </a:r>
            <a:r>
              <a:rPr sz="4000" dirty="0"/>
              <a:t>In</a:t>
            </a:r>
            <a:r>
              <a:rPr sz="4000" spc="-45" dirty="0"/>
              <a:t> </a:t>
            </a:r>
            <a:r>
              <a:rPr sz="4000" dirty="0"/>
              <a:t>Our</a:t>
            </a:r>
            <a:r>
              <a:rPr sz="4000" spc="-20" dirty="0"/>
              <a:t> </a:t>
            </a:r>
            <a:r>
              <a:rPr sz="4000" dirty="0"/>
              <a:t>RE</a:t>
            </a:r>
            <a:r>
              <a:rPr sz="4000" spc="-40" dirty="0"/>
              <a:t> </a:t>
            </a:r>
            <a:r>
              <a:rPr sz="4000" dirty="0"/>
              <a:t>Area</a:t>
            </a:r>
            <a:r>
              <a:rPr sz="4000" spc="-45" dirty="0"/>
              <a:t> </a:t>
            </a:r>
            <a:r>
              <a:rPr sz="4000" dirty="0"/>
              <a:t>In</a:t>
            </a:r>
            <a:r>
              <a:rPr sz="4000" spc="-40" dirty="0"/>
              <a:t> </a:t>
            </a:r>
            <a:r>
              <a:rPr sz="4000" spc="-25" dirty="0"/>
              <a:t>All </a:t>
            </a:r>
            <a:r>
              <a:rPr sz="4000" spc="-10" dirty="0"/>
              <a:t>Classes?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7994" y="1494433"/>
            <a:ext cx="4387850" cy="5256530"/>
          </a:xfrm>
          <a:custGeom>
            <a:avLst/>
            <a:gdLst/>
            <a:ahLst/>
            <a:cxnLst/>
            <a:rect l="l" t="t" r="r" b="b"/>
            <a:pathLst>
              <a:path w="4387850" h="5256530">
                <a:moveTo>
                  <a:pt x="4387596" y="0"/>
                </a:moveTo>
                <a:lnTo>
                  <a:pt x="0" y="0"/>
                </a:lnTo>
                <a:lnTo>
                  <a:pt x="0" y="5256276"/>
                </a:lnTo>
                <a:lnTo>
                  <a:pt x="4387596" y="5256276"/>
                </a:lnTo>
                <a:lnTo>
                  <a:pt x="43875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8204" y="1886867"/>
            <a:ext cx="4341875" cy="495469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4965" marR="5080">
              <a:lnSpc>
                <a:spcPct val="80000"/>
              </a:lnSpc>
              <a:spcBef>
                <a:spcPts val="620"/>
              </a:spcBef>
              <a:tabLst>
                <a:tab pos="296989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Table</a:t>
            </a:r>
            <a:r>
              <a:rPr sz="2200" spc="-10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latin typeface="Calibri"/>
                <a:cs typeface="Calibri"/>
              </a:rPr>
              <a:t>covered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appropriate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coloured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altar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cloth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season: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lang="en-US" sz="2200" spc="-50" dirty="0" smtClean="0">
                <a:latin typeface="Calibri"/>
                <a:cs typeface="Calibri"/>
              </a:rPr>
              <a:t/>
            </a:r>
            <a:br>
              <a:rPr lang="en-US" sz="2200" spc="-50" dirty="0" smtClean="0">
                <a:latin typeface="Calibri"/>
                <a:cs typeface="Calibri"/>
              </a:rPr>
            </a:br>
            <a:r>
              <a:rPr sz="2200" b="1" dirty="0" smtClean="0">
                <a:solidFill>
                  <a:srgbClr val="6F2F9F"/>
                </a:solidFill>
                <a:latin typeface="Calibri"/>
                <a:cs typeface="Calibri"/>
              </a:rPr>
              <a:t>Purple</a:t>
            </a:r>
            <a:r>
              <a:rPr sz="2200" b="1" spc="-40" dirty="0" smtClean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Advent </a:t>
            </a:r>
            <a:r>
              <a:rPr sz="2200" dirty="0">
                <a:latin typeface="Calibri"/>
                <a:cs typeface="Calibri"/>
              </a:rPr>
              <a:t>&amp;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Lent,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lang="en-US" sz="2200" spc="-20" dirty="0" smtClean="0">
                <a:latin typeface="Calibri"/>
                <a:cs typeface="Calibri"/>
              </a:rPr>
              <a:t/>
            </a:r>
            <a:br>
              <a:rPr lang="en-US" sz="2200" spc="-20" dirty="0" smtClean="0">
                <a:latin typeface="Calibri"/>
                <a:cs typeface="Calibri"/>
              </a:rPr>
            </a:br>
            <a:r>
              <a:rPr sz="2200" b="1" dirty="0" smtClean="0">
                <a:solidFill>
                  <a:srgbClr val="FFC000"/>
                </a:solidFill>
                <a:latin typeface="Calibri"/>
                <a:cs typeface="Calibri"/>
              </a:rPr>
              <a:t>Gold</a:t>
            </a:r>
            <a:r>
              <a:rPr sz="22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 smtClean="0">
                <a:latin typeface="Calibri"/>
                <a:cs typeface="Calibri"/>
              </a:rPr>
              <a:t>White</a:t>
            </a:r>
            <a:r>
              <a:rPr lang="en-US" sz="2200" dirty="0">
                <a:latin typeface="Calibri"/>
                <a:cs typeface="Calibri"/>
              </a:rPr>
              <a:t> </a:t>
            </a:r>
            <a:r>
              <a:rPr sz="2200" spc="-25" dirty="0" smtClean="0">
                <a:latin typeface="Calibri"/>
                <a:cs typeface="Calibri"/>
              </a:rPr>
              <a:t>for </a:t>
            </a:r>
            <a:r>
              <a:rPr sz="2200" dirty="0" smtClean="0">
                <a:latin typeface="Calibri"/>
                <a:cs typeface="Calibri"/>
              </a:rPr>
              <a:t>Christmas</a:t>
            </a:r>
            <a:r>
              <a:rPr lang="en-US" sz="2200" dirty="0" smtClean="0">
                <a:latin typeface="Calibri"/>
                <a:cs typeface="Calibri"/>
              </a:rPr>
              <a:t> &amp; Easter</a:t>
            </a:r>
            <a:br>
              <a:rPr lang="en-US" sz="2200" dirty="0" smtClean="0">
                <a:latin typeface="Calibri"/>
                <a:cs typeface="Calibri"/>
              </a:rPr>
            </a:br>
            <a:r>
              <a:rPr sz="2200" b="1" dirty="0" smtClean="0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sz="2200" b="1" spc="-7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Palm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Sunday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Good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Friday.</a:t>
            </a:r>
            <a:endParaRPr sz="22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Rosary</a:t>
            </a:r>
            <a:endParaRPr sz="2200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living</a:t>
            </a:r>
            <a:r>
              <a:rPr sz="2200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Plant</a:t>
            </a:r>
            <a:r>
              <a:rPr lang="en-US" sz="22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lang="en-US" sz="10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(</a:t>
            </a:r>
            <a:r>
              <a:rPr lang="en-US" sz="12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Not </a:t>
            </a:r>
            <a:r>
              <a:rPr lang="en-US" sz="12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in </a:t>
            </a:r>
            <a:r>
              <a:rPr lang="en-US" sz="12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lent or advent</a:t>
            </a:r>
            <a:r>
              <a:rPr lang="en-US" sz="1000" spc="-20" dirty="0" smtClean="0">
                <a:solidFill>
                  <a:srgbClr val="6F2F9F"/>
                </a:solidFill>
                <a:latin typeface="Arial Black"/>
                <a:cs typeface="Arial Black"/>
              </a:rPr>
              <a:t>)</a:t>
            </a:r>
            <a:endParaRPr sz="2200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2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Candle</a:t>
            </a:r>
            <a:endParaRPr sz="2200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5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Bible</a:t>
            </a:r>
            <a:r>
              <a:rPr sz="22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Calibri"/>
                <a:cs typeface="Calibri"/>
              </a:rPr>
              <a:t>(</a:t>
            </a:r>
            <a:r>
              <a:rPr sz="1600" b="1" dirty="0">
                <a:latin typeface="Calibri"/>
                <a:cs typeface="Calibri"/>
              </a:rPr>
              <a:t>age</a:t>
            </a:r>
            <a:r>
              <a:rPr sz="1600" b="1" spc="-30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and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phase</a:t>
            </a:r>
            <a:r>
              <a:rPr sz="1600" b="1" spc="-1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appropriate</a:t>
            </a:r>
            <a:r>
              <a:rPr sz="1600" spc="-10" dirty="0"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Class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Arial Black"/>
                <a:cs typeface="Arial Black"/>
              </a:rPr>
              <a:t>Cross</a:t>
            </a:r>
            <a:endParaRPr sz="2200" dirty="0"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Relevant</a:t>
            </a:r>
            <a:r>
              <a:rPr sz="2200" spc="-1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lang="en-US" sz="2200" spc="-130" dirty="0" smtClean="0">
                <a:solidFill>
                  <a:srgbClr val="6F2F9F"/>
                </a:solidFill>
                <a:latin typeface="Arial Black"/>
                <a:cs typeface="Arial Black"/>
              </a:rPr>
              <a:t>Scripture </a:t>
            </a:r>
            <a:r>
              <a:rPr sz="22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quotes</a:t>
            </a:r>
            <a:endParaRPr lang="en-US" sz="2200" spc="-10" dirty="0" smtClean="0">
              <a:solidFill>
                <a:srgbClr val="6F2F9F"/>
              </a:solidFill>
              <a:latin typeface="Arial Black"/>
              <a:cs typeface="Arial Black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lang="en-US" sz="22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Works of art/Pictures</a:t>
            </a: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lang="en-US" sz="22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A set of class Bibles </a:t>
            </a:r>
            <a:r>
              <a:rPr lang="en-US" sz="11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(Close by)</a:t>
            </a:r>
            <a:endParaRPr sz="11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48200" y="1484375"/>
            <a:ext cx="4387850" cy="5374005"/>
          </a:xfrm>
          <a:custGeom>
            <a:avLst/>
            <a:gdLst/>
            <a:ahLst/>
            <a:cxnLst/>
            <a:rect l="l" t="t" r="r" b="b"/>
            <a:pathLst>
              <a:path w="4387850" h="5374005">
                <a:moveTo>
                  <a:pt x="4387596" y="0"/>
                </a:moveTo>
                <a:lnTo>
                  <a:pt x="0" y="0"/>
                </a:lnTo>
                <a:lnTo>
                  <a:pt x="0" y="5373624"/>
                </a:lnTo>
                <a:lnTo>
                  <a:pt x="4387596" y="5373624"/>
                </a:lnTo>
                <a:lnTo>
                  <a:pt x="43875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86334" y="1440561"/>
            <a:ext cx="46647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  <a:tab pos="4553585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An</a:t>
            </a:r>
            <a:r>
              <a:rPr sz="22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RE</a:t>
            </a:r>
            <a:r>
              <a:rPr sz="22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Altar</a:t>
            </a:r>
            <a:r>
              <a:rPr sz="2200" spc="-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or</a:t>
            </a:r>
            <a:r>
              <a:rPr sz="22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Focus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	</a:t>
            </a:r>
            <a:r>
              <a:rPr sz="2200" spc="-50" dirty="0">
                <a:solidFill>
                  <a:srgbClr val="6F2F9F"/>
                </a:solidFill>
                <a:latin typeface="Arial MT"/>
                <a:cs typeface="Arial MT"/>
              </a:rPr>
              <a:t>•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70728" y="1440561"/>
            <a:ext cx="355155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An</a:t>
            </a:r>
            <a:r>
              <a:rPr sz="2200" spc="-7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RE</a:t>
            </a:r>
            <a:r>
              <a:rPr sz="2200" spc="-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Display</a:t>
            </a:r>
            <a:r>
              <a:rPr sz="22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above</a:t>
            </a:r>
            <a:r>
              <a:rPr sz="2200" spc="-6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Arial Black"/>
                <a:cs typeface="Arial Black"/>
              </a:rPr>
              <a:t>or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27575" y="1708785"/>
            <a:ext cx="4054475" cy="1299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ts val="2375"/>
              </a:lnSpc>
              <a:spcBef>
                <a:spcPts val="95"/>
              </a:spcBef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close</a:t>
            </a:r>
            <a:r>
              <a:rPr sz="22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by</a:t>
            </a:r>
            <a:r>
              <a:rPr sz="2200" spc="-5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the</a:t>
            </a:r>
            <a:r>
              <a:rPr sz="22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focus</a:t>
            </a:r>
            <a:r>
              <a:rPr sz="2200" spc="-6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Arial Black"/>
                <a:cs typeface="Arial Black"/>
              </a:rPr>
              <a:t>area</a:t>
            </a:r>
            <a:endParaRPr sz="2200" dirty="0">
              <a:latin typeface="Arial Black"/>
              <a:cs typeface="Arial Black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featuring: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latin typeface="Calibri"/>
                <a:cs typeface="Calibri"/>
              </a:rPr>
              <a:t>An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RE</a:t>
            </a:r>
            <a:r>
              <a:rPr sz="2200" spc="-6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Topic</a:t>
            </a:r>
            <a:r>
              <a:rPr sz="22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Calibri"/>
                <a:cs typeface="Calibri"/>
              </a:rPr>
              <a:t>clearly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displayed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Quality</a:t>
            </a:r>
            <a:r>
              <a:rPr sz="2200" spc="-8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samples</a:t>
            </a:r>
            <a:r>
              <a:rPr sz="2200" spc="-9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Arial Black"/>
                <a:cs typeface="Arial Black"/>
              </a:rPr>
              <a:t>of</a:t>
            </a:r>
            <a:endParaRPr sz="2200" dirty="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27575" y="2916173"/>
            <a:ext cx="4220845" cy="123190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55600" marR="31115">
              <a:lnSpc>
                <a:spcPts val="2110"/>
              </a:lnSpc>
              <a:spcBef>
                <a:spcPts val="605"/>
              </a:spcBef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pupils’</a:t>
            </a:r>
            <a:r>
              <a:rPr sz="2200" spc="-8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work</a:t>
            </a:r>
            <a:r>
              <a:rPr sz="2200" spc="-2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latin typeface="Calibri"/>
                <a:cs typeface="Calibri"/>
              </a:rPr>
              <a:t>drawn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written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mounted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neatly(in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line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our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display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policy)</a:t>
            </a:r>
            <a:endParaRPr sz="2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5"/>
              </a:spcBef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Quality</a:t>
            </a:r>
            <a:r>
              <a:rPr sz="2200" spc="-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pictures</a:t>
            </a:r>
            <a:r>
              <a:rPr sz="22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of</a:t>
            </a:r>
            <a:r>
              <a:rPr sz="2200" spc="8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pupils</a:t>
            </a:r>
            <a:endParaRPr sz="2200" dirty="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27575" y="4055821"/>
            <a:ext cx="4110354" cy="21717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55600" marR="5080">
              <a:lnSpc>
                <a:spcPct val="80000"/>
              </a:lnSpc>
              <a:spcBef>
                <a:spcPts val="625"/>
              </a:spcBef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working in RE</a:t>
            </a:r>
            <a:r>
              <a:rPr sz="2200" spc="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Arial Black"/>
                <a:cs typeface="Arial Black"/>
              </a:rPr>
              <a:t>lessons:</a:t>
            </a:r>
            <a:r>
              <a:rPr sz="2200" spc="-19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dramatization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or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role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play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with </a:t>
            </a:r>
            <a:r>
              <a:rPr sz="2200" dirty="0">
                <a:latin typeface="Calibri"/>
                <a:cs typeface="Calibri"/>
              </a:rPr>
              <a:t>annotation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giving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context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viewers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8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Prayer</a:t>
            </a:r>
            <a:r>
              <a:rPr sz="2200" spc="-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Request</a:t>
            </a:r>
            <a:r>
              <a:rPr sz="2200" spc="-7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0" dirty="0">
                <a:solidFill>
                  <a:srgbClr val="6F2F9F"/>
                </a:solidFill>
                <a:latin typeface="Arial Black"/>
                <a:cs typeface="Arial Black"/>
              </a:rPr>
              <a:t>Box,</a:t>
            </a:r>
            <a:endParaRPr sz="22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22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Big</a:t>
            </a:r>
            <a:r>
              <a:rPr sz="22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Question</a:t>
            </a:r>
            <a:r>
              <a:rPr sz="22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6F2F9F"/>
                </a:solidFill>
                <a:latin typeface="Arial Black"/>
                <a:cs typeface="Arial Black"/>
              </a:rPr>
              <a:t>Box</a:t>
            </a:r>
            <a:endParaRPr sz="2200">
              <a:latin typeface="Arial Black"/>
              <a:cs typeface="Arial Black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Other</a:t>
            </a:r>
            <a:r>
              <a:rPr sz="22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relevant</a:t>
            </a:r>
            <a:r>
              <a:rPr sz="22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RE</a:t>
            </a:r>
            <a:r>
              <a:rPr sz="22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6F2F9F"/>
                </a:solidFill>
                <a:latin typeface="Arial Black"/>
                <a:cs typeface="Arial Black"/>
              </a:rPr>
              <a:t>books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70728" y="6135420"/>
            <a:ext cx="3886835" cy="628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&amp;</a:t>
            </a:r>
            <a:r>
              <a:rPr sz="2200" spc="-8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Arial Black"/>
                <a:cs typeface="Arial Black"/>
              </a:rPr>
              <a:t>booklets</a:t>
            </a:r>
            <a:r>
              <a:rPr sz="2200" spc="-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(eg.</a:t>
            </a:r>
            <a:r>
              <a:rPr sz="2200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6F2F9F"/>
                </a:solidFill>
                <a:latin typeface="Calibri"/>
                <a:cs typeface="Calibri"/>
              </a:rPr>
              <a:t>Walk</a:t>
            </a:r>
            <a:r>
              <a:rPr sz="2200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6F2F9F"/>
                </a:solidFill>
                <a:latin typeface="Calibri"/>
                <a:cs typeface="Calibri"/>
              </a:rPr>
              <a:t>With</a:t>
            </a:r>
            <a:r>
              <a:rPr sz="2200" i="1" spc="-5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i="1" spc="-25" dirty="0">
                <a:solidFill>
                  <a:srgbClr val="6F2F9F"/>
                </a:solidFill>
                <a:latin typeface="Calibri"/>
                <a:cs typeface="Calibri"/>
              </a:rPr>
              <a:t>Me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</a:pPr>
            <a:r>
              <a:rPr sz="2200" dirty="0">
                <a:solidFill>
                  <a:srgbClr val="6F2F9F"/>
                </a:solidFill>
                <a:latin typeface="Calibri"/>
                <a:cs typeface="Calibri"/>
              </a:rPr>
              <a:t>and</a:t>
            </a:r>
            <a:r>
              <a:rPr sz="2200" spc="-2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i="1" dirty="0">
                <a:solidFill>
                  <a:srgbClr val="6F2F9F"/>
                </a:solidFill>
                <a:latin typeface="Calibri"/>
                <a:cs typeface="Calibri"/>
              </a:rPr>
              <a:t>Living</a:t>
            </a:r>
            <a:r>
              <a:rPr sz="2200" i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6F2F9F"/>
                </a:solidFill>
                <a:latin typeface="Calibri"/>
                <a:cs typeface="Calibri"/>
              </a:rPr>
              <a:t>Faith)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3152" y="679704"/>
            <a:ext cx="9070975" cy="737870"/>
            <a:chOff x="73152" y="679704"/>
            <a:chExt cx="9070975" cy="73787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679704"/>
              <a:ext cx="576072" cy="73761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7928" y="679704"/>
              <a:ext cx="576072" cy="7376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2796" y="-12255"/>
            <a:ext cx="9135110" cy="1443355"/>
            <a:chOff x="22796" y="-12255"/>
            <a:chExt cx="9135110" cy="1443355"/>
          </a:xfrm>
        </p:grpSpPr>
        <p:sp>
          <p:nvSpPr>
            <p:cNvPr id="3" name="object 3"/>
            <p:cNvSpPr/>
            <p:nvPr/>
          </p:nvSpPr>
          <p:spPr>
            <a:xfrm>
              <a:off x="35813" y="762"/>
              <a:ext cx="9109075" cy="1417320"/>
            </a:xfrm>
            <a:custGeom>
              <a:avLst/>
              <a:gdLst/>
              <a:ahLst/>
              <a:cxnLst/>
              <a:rect l="l" t="t" r="r" b="b"/>
              <a:pathLst>
                <a:path w="9109075" h="1417320">
                  <a:moveTo>
                    <a:pt x="9108948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108948" y="1417319"/>
                  </a:lnTo>
                  <a:lnTo>
                    <a:pt x="910894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5813" y="762"/>
              <a:ext cx="9109075" cy="1417320"/>
            </a:xfrm>
            <a:custGeom>
              <a:avLst/>
              <a:gdLst/>
              <a:ahLst/>
              <a:cxnLst/>
              <a:rect l="l" t="t" r="r" b="b"/>
              <a:pathLst>
                <a:path w="9109075" h="1417320">
                  <a:moveTo>
                    <a:pt x="0" y="1417319"/>
                  </a:moveTo>
                  <a:lnTo>
                    <a:pt x="9108948" y="1417319"/>
                  </a:lnTo>
                  <a:lnTo>
                    <a:pt x="9108948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1431290" marR="5080" indent="-1010919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114" dirty="0"/>
              <a:t> </a:t>
            </a:r>
            <a:r>
              <a:rPr sz="4000" dirty="0"/>
              <a:t>Do</a:t>
            </a:r>
            <a:r>
              <a:rPr sz="4000" spc="-120" dirty="0"/>
              <a:t> </a:t>
            </a:r>
            <a:r>
              <a:rPr sz="4000" dirty="0"/>
              <a:t>We</a:t>
            </a:r>
            <a:r>
              <a:rPr sz="4000" spc="-120" dirty="0"/>
              <a:t> </a:t>
            </a:r>
            <a:r>
              <a:rPr sz="4000" dirty="0"/>
              <a:t>Use</a:t>
            </a:r>
            <a:r>
              <a:rPr sz="4000" spc="-120" dirty="0"/>
              <a:t> </a:t>
            </a:r>
            <a:r>
              <a:rPr sz="4000" dirty="0"/>
              <a:t>To</a:t>
            </a:r>
            <a:r>
              <a:rPr sz="4000" spc="-105" dirty="0"/>
              <a:t> </a:t>
            </a:r>
            <a:r>
              <a:rPr sz="4000" dirty="0"/>
              <a:t>Plan</a:t>
            </a:r>
            <a:r>
              <a:rPr sz="4000" spc="-120" dirty="0"/>
              <a:t> </a:t>
            </a:r>
            <a:r>
              <a:rPr sz="4000" spc="-25" dirty="0"/>
              <a:t>For </a:t>
            </a:r>
            <a:r>
              <a:rPr sz="4000" spc="-10" dirty="0"/>
              <a:t>&amp;Teach</a:t>
            </a:r>
            <a:r>
              <a:rPr sz="4000" spc="-165" dirty="0"/>
              <a:t> </a:t>
            </a:r>
            <a:r>
              <a:rPr sz="4000" dirty="0"/>
              <a:t>RE</a:t>
            </a:r>
            <a:r>
              <a:rPr sz="4000" spc="-190" dirty="0"/>
              <a:t> </a:t>
            </a:r>
            <a:r>
              <a:rPr sz="4000" spc="-10" dirty="0"/>
              <a:t>Lessons?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4648200" y="1484374"/>
            <a:ext cx="4387850" cy="5256530"/>
          </a:xfrm>
          <a:custGeom>
            <a:avLst/>
            <a:gdLst/>
            <a:ahLst/>
            <a:cxnLst/>
            <a:rect l="l" t="t" r="r" b="b"/>
            <a:pathLst>
              <a:path w="4387850" h="5256530">
                <a:moveTo>
                  <a:pt x="4387596" y="0"/>
                </a:moveTo>
                <a:lnTo>
                  <a:pt x="0" y="0"/>
                </a:lnTo>
                <a:lnTo>
                  <a:pt x="0" y="5256276"/>
                </a:lnTo>
                <a:lnTo>
                  <a:pt x="4387596" y="5256276"/>
                </a:lnTo>
                <a:lnTo>
                  <a:pt x="43875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27575" y="1454277"/>
            <a:ext cx="4212590" cy="507428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marR="401955" indent="-343535">
              <a:lnSpc>
                <a:spcPct val="8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800" b="1" dirty="0" smtClean="0">
                <a:solidFill>
                  <a:srgbClr val="FF0000"/>
                </a:solidFill>
                <a:latin typeface="Calibri"/>
                <a:cs typeface="Calibri"/>
              </a:rPr>
              <a:t>The New RED and </a:t>
            </a:r>
            <a:r>
              <a:rPr sz="1800" b="1" dirty="0" smtClean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Come</a:t>
            </a:r>
            <a:r>
              <a:rPr sz="18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See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 smtClean="0">
                <a:latin typeface="Calibri"/>
                <a:cs typeface="Calibri"/>
              </a:rPr>
              <a:t>Scheme</a:t>
            </a:r>
            <a:r>
              <a:rPr lang="en-US" sz="1800" b="1" dirty="0" smtClean="0">
                <a:latin typeface="Calibri"/>
                <a:cs typeface="Calibri"/>
              </a:rPr>
              <a:t>s</a:t>
            </a:r>
            <a:r>
              <a:rPr sz="1800" b="1" spc="-30" dirty="0" smtClean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Work/ </a:t>
            </a:r>
            <a:r>
              <a:rPr sz="1800" b="1" spc="-10" dirty="0" smtClean="0">
                <a:latin typeface="Calibri"/>
                <a:cs typeface="Calibri"/>
              </a:rPr>
              <a:t>Curriculum</a:t>
            </a:r>
            <a:r>
              <a:rPr lang="en-US" sz="1800" b="1" spc="-10" dirty="0" smtClean="0">
                <a:latin typeface="Calibri"/>
                <a:cs typeface="Calibri"/>
              </a:rPr>
              <a:t>s</a:t>
            </a:r>
            <a:endParaRPr sz="1800" dirty="0">
              <a:latin typeface="Calibri"/>
              <a:cs typeface="Calibri"/>
            </a:endParaRPr>
          </a:p>
          <a:p>
            <a:pPr marL="355600" marR="5080" indent="-343535">
              <a:lnSpc>
                <a:spcPct val="80000"/>
              </a:lnSpc>
              <a:spcBef>
                <a:spcPts val="434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Bible</a:t>
            </a:r>
            <a:r>
              <a:rPr sz="18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sources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such</a:t>
            </a:r>
            <a:r>
              <a:rPr sz="1800" b="1" spc="-25" dirty="0">
                <a:latin typeface="Calibri"/>
                <a:cs typeface="Calibri"/>
              </a:rPr>
              <a:t> as: </a:t>
            </a:r>
            <a:r>
              <a:rPr sz="1800" b="1" dirty="0">
                <a:latin typeface="Calibri"/>
                <a:cs typeface="Calibri"/>
              </a:rPr>
              <a:t>Artefacts,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Catechism,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Church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History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Traditions,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Catholic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Social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Teaching </a:t>
            </a:r>
            <a:r>
              <a:rPr sz="1800" b="1" dirty="0">
                <a:latin typeface="Calibri"/>
                <a:cs typeface="Calibri"/>
              </a:rPr>
              <a:t>(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Laudato</a:t>
            </a:r>
            <a:r>
              <a:rPr sz="18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Si</a:t>
            </a:r>
            <a:r>
              <a:rPr sz="18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Fratelli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Tutti</a:t>
            </a:r>
            <a:r>
              <a:rPr sz="1800" b="1" spc="-10" dirty="0">
                <a:latin typeface="Calibri"/>
                <a:cs typeface="Calibri"/>
              </a:rPr>
              <a:t>),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Hymns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 </a:t>
            </a:r>
            <a:r>
              <a:rPr sz="1800" b="1" dirty="0">
                <a:latin typeface="Calibri"/>
                <a:cs typeface="Calibri"/>
              </a:rPr>
              <a:t>Songs,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Maps,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Places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Worship,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Shrines, </a:t>
            </a:r>
            <a:r>
              <a:rPr sz="1800" b="1" dirty="0">
                <a:latin typeface="Calibri"/>
                <a:cs typeface="Calibri"/>
              </a:rPr>
              <a:t>Data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Research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(books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Internet)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&amp; </a:t>
            </a:r>
            <a:r>
              <a:rPr sz="1800" b="1" spc="-25" dirty="0">
                <a:latin typeface="Calibri"/>
                <a:cs typeface="Calibri"/>
              </a:rPr>
              <a:t>Art</a:t>
            </a:r>
            <a:endParaRPr sz="1800" dirty="0">
              <a:latin typeface="Calibri"/>
              <a:cs typeface="Calibri"/>
            </a:endParaRPr>
          </a:p>
          <a:p>
            <a:pPr marL="355600" marR="16510" indent="-343535">
              <a:lnSpc>
                <a:spcPct val="8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Resource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Persons</a:t>
            </a:r>
            <a:r>
              <a:rPr sz="18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such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as: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Parish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Priests, Sisters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St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Joseph,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Lay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Ministers, </a:t>
            </a:r>
            <a:r>
              <a:rPr sz="1800" b="1" dirty="0">
                <a:latin typeface="Calibri"/>
                <a:cs typeface="Calibri"/>
              </a:rPr>
              <a:t>Seminarians,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Leaders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Charities </a:t>
            </a:r>
            <a:r>
              <a:rPr sz="1800" b="1" dirty="0">
                <a:latin typeface="Calibri"/>
                <a:cs typeface="Calibri"/>
              </a:rPr>
              <a:t>(CAFOD,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CARITAS),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Inspirational Speakers,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Refugees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from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30" dirty="0">
                <a:latin typeface="Calibri"/>
                <a:cs typeface="Calibri"/>
              </a:rPr>
              <a:t>RAMP,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RE </a:t>
            </a:r>
            <a:r>
              <a:rPr sz="1800" b="1" spc="-10" dirty="0">
                <a:latin typeface="Calibri"/>
                <a:cs typeface="Calibri"/>
              </a:rPr>
              <a:t>Lead-</a:t>
            </a:r>
            <a:r>
              <a:rPr sz="1800" b="1" spc="-60" dirty="0">
                <a:latin typeface="Calibri"/>
                <a:cs typeface="Calibri"/>
              </a:rPr>
              <a:t>HT,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Team/Experienced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Staff</a:t>
            </a:r>
            <a:endParaRPr sz="1800" dirty="0">
              <a:latin typeface="Calibri"/>
              <a:cs typeface="Calibri"/>
            </a:endParaRPr>
          </a:p>
          <a:p>
            <a:pPr marL="355600" marR="17145" indent="-343535">
              <a:lnSpc>
                <a:spcPct val="80000"/>
              </a:lnSpc>
              <a:spcBef>
                <a:spcPts val="430"/>
              </a:spcBef>
              <a:buFont typeface="Arial MT"/>
              <a:buChar char="•"/>
              <a:tabLst>
                <a:tab pos="355600" algn="l"/>
              </a:tabLst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Resources</a:t>
            </a:r>
            <a:r>
              <a:rPr sz="1800" b="1" spc="-10" dirty="0">
                <a:latin typeface="Calibri"/>
                <a:cs typeface="Calibri"/>
              </a:rPr>
              <a:t>: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Internet,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costumes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for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drama </a:t>
            </a:r>
            <a:r>
              <a:rPr sz="1800" b="1" dirty="0">
                <a:latin typeface="Calibri"/>
                <a:cs typeface="Calibri"/>
              </a:rPr>
              <a:t>&amp;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role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play,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books,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pictures,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class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altars, </a:t>
            </a:r>
            <a:r>
              <a:rPr sz="1800" b="1" dirty="0">
                <a:latin typeface="Calibri"/>
                <a:cs typeface="Calibri"/>
              </a:rPr>
              <a:t>stories,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extracts,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diaries,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talks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(live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or </a:t>
            </a:r>
            <a:r>
              <a:rPr sz="1800" b="1" dirty="0">
                <a:latin typeface="Calibri"/>
                <a:cs typeface="Calibri"/>
              </a:rPr>
              <a:t>virtual),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films/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clips,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local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Catholic </a:t>
            </a:r>
            <a:r>
              <a:rPr sz="1800" b="1" dirty="0">
                <a:latin typeface="Calibri"/>
                <a:cs typeface="Calibri"/>
              </a:rPr>
              <a:t>Church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and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other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places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of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worship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as </a:t>
            </a:r>
            <a:r>
              <a:rPr sz="1800" b="1" dirty="0">
                <a:latin typeface="Calibri"/>
                <a:cs typeface="Calibri"/>
              </a:rPr>
              <a:t>well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artefacts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linked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topics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being taught.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 rotWithShape="1">
          <a:blip r:embed="rId2" cstate="print"/>
          <a:srcRect b="10826"/>
          <a:stretch/>
        </p:blipFill>
        <p:spPr>
          <a:xfrm>
            <a:off x="656492" y="4343399"/>
            <a:ext cx="3200400" cy="249408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624" y="740024"/>
            <a:ext cx="518020" cy="60109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86217" y="811369"/>
            <a:ext cx="501574" cy="599853"/>
          </a:xfrm>
          <a:prstGeom prst="rect">
            <a:avLst/>
          </a:prstGeom>
        </p:spPr>
      </p:pic>
      <p:pic>
        <p:nvPicPr>
          <p:cNvPr id="12" name="Picture 2" descr="St Joseph's Catholic Primary, Brighton - R.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1484375"/>
            <a:ext cx="3200400" cy="217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62" y="3622087"/>
            <a:ext cx="4618892" cy="73866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To know you more clearly – New Curriculum in EYFS &amp; KS1. Come and See still being used from Years 3-6</a:t>
            </a:r>
            <a:endParaRPr lang="en-GB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8288" y="-18288"/>
            <a:ext cx="9182100" cy="1699260"/>
            <a:chOff x="-18288" y="-18288"/>
            <a:chExt cx="9182100" cy="1699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1485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3999" cy="16809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61" y="761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9144000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144000" y="1417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1" y="761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0" y="1417319"/>
                  </a:moveTo>
                  <a:lnTo>
                    <a:pt x="9144000" y="1417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2564765" marR="5080" indent="-253682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35" dirty="0"/>
              <a:t> </a:t>
            </a:r>
            <a:r>
              <a:rPr sz="4000" dirty="0"/>
              <a:t>Are</a:t>
            </a:r>
            <a:r>
              <a:rPr sz="4000" spc="-40" dirty="0"/>
              <a:t> </a:t>
            </a:r>
            <a:r>
              <a:rPr sz="4000" dirty="0"/>
              <a:t>Our</a:t>
            </a:r>
            <a:r>
              <a:rPr sz="4000" spc="-45" dirty="0"/>
              <a:t> </a:t>
            </a:r>
            <a:r>
              <a:rPr sz="4000" dirty="0"/>
              <a:t>Expectations</a:t>
            </a:r>
            <a:r>
              <a:rPr sz="4000" spc="-40" dirty="0"/>
              <a:t> </a:t>
            </a:r>
            <a:r>
              <a:rPr sz="4000" spc="-25" dirty="0"/>
              <a:t>For </a:t>
            </a:r>
            <a:r>
              <a:rPr sz="4000" dirty="0"/>
              <a:t>RE</a:t>
            </a:r>
            <a:r>
              <a:rPr sz="4000" spc="-80" dirty="0"/>
              <a:t> </a:t>
            </a:r>
            <a:r>
              <a:rPr sz="4000" spc="-10" dirty="0"/>
              <a:t>Lessons?</a:t>
            </a:r>
            <a:endParaRPr sz="4000"/>
          </a:p>
        </p:txBody>
      </p:sp>
      <p:grpSp>
        <p:nvGrpSpPr>
          <p:cNvPr id="8" name="object 8"/>
          <p:cNvGrpSpPr/>
          <p:nvPr/>
        </p:nvGrpSpPr>
        <p:grpSpPr>
          <a:xfrm>
            <a:off x="3371024" y="1459928"/>
            <a:ext cx="2740660" cy="1585595"/>
            <a:chOff x="3371024" y="1459928"/>
            <a:chExt cx="2740660" cy="1585595"/>
          </a:xfrm>
        </p:grpSpPr>
        <p:sp>
          <p:nvSpPr>
            <p:cNvPr id="9" name="object 9"/>
            <p:cNvSpPr/>
            <p:nvPr/>
          </p:nvSpPr>
          <p:spPr>
            <a:xfrm>
              <a:off x="3384041" y="1472946"/>
              <a:ext cx="2714625" cy="1559560"/>
            </a:xfrm>
            <a:custGeom>
              <a:avLst/>
              <a:gdLst/>
              <a:ahLst/>
              <a:cxnLst/>
              <a:rect l="l" t="t" r="r" b="b"/>
              <a:pathLst>
                <a:path w="2714625" h="1559560">
                  <a:moveTo>
                    <a:pt x="2454402" y="0"/>
                  </a:moveTo>
                  <a:lnTo>
                    <a:pt x="259842" y="0"/>
                  </a:lnTo>
                  <a:lnTo>
                    <a:pt x="213134" y="4186"/>
                  </a:lnTo>
                  <a:lnTo>
                    <a:pt x="169173" y="16255"/>
                  </a:lnTo>
                  <a:lnTo>
                    <a:pt x="128693" y="35475"/>
                  </a:lnTo>
                  <a:lnTo>
                    <a:pt x="92427" y="61110"/>
                  </a:lnTo>
                  <a:lnTo>
                    <a:pt x="61110" y="92427"/>
                  </a:lnTo>
                  <a:lnTo>
                    <a:pt x="35475" y="128693"/>
                  </a:lnTo>
                  <a:lnTo>
                    <a:pt x="16255" y="169173"/>
                  </a:lnTo>
                  <a:lnTo>
                    <a:pt x="4186" y="213134"/>
                  </a:lnTo>
                  <a:lnTo>
                    <a:pt x="0" y="259841"/>
                  </a:lnTo>
                  <a:lnTo>
                    <a:pt x="0" y="1299209"/>
                  </a:lnTo>
                  <a:lnTo>
                    <a:pt x="4186" y="1345917"/>
                  </a:lnTo>
                  <a:lnTo>
                    <a:pt x="16255" y="1389878"/>
                  </a:lnTo>
                  <a:lnTo>
                    <a:pt x="35475" y="1430358"/>
                  </a:lnTo>
                  <a:lnTo>
                    <a:pt x="61110" y="1466624"/>
                  </a:lnTo>
                  <a:lnTo>
                    <a:pt x="92427" y="1497941"/>
                  </a:lnTo>
                  <a:lnTo>
                    <a:pt x="128693" y="1523576"/>
                  </a:lnTo>
                  <a:lnTo>
                    <a:pt x="169173" y="1542796"/>
                  </a:lnTo>
                  <a:lnTo>
                    <a:pt x="213134" y="1554865"/>
                  </a:lnTo>
                  <a:lnTo>
                    <a:pt x="259842" y="1559052"/>
                  </a:lnTo>
                  <a:lnTo>
                    <a:pt x="2454402" y="1559052"/>
                  </a:lnTo>
                  <a:lnTo>
                    <a:pt x="2501109" y="1554865"/>
                  </a:lnTo>
                  <a:lnTo>
                    <a:pt x="2545070" y="1542796"/>
                  </a:lnTo>
                  <a:lnTo>
                    <a:pt x="2585550" y="1523576"/>
                  </a:lnTo>
                  <a:lnTo>
                    <a:pt x="2621816" y="1497941"/>
                  </a:lnTo>
                  <a:lnTo>
                    <a:pt x="2653133" y="1466624"/>
                  </a:lnTo>
                  <a:lnTo>
                    <a:pt x="2678768" y="1430358"/>
                  </a:lnTo>
                  <a:lnTo>
                    <a:pt x="2697988" y="1389878"/>
                  </a:lnTo>
                  <a:lnTo>
                    <a:pt x="2710057" y="1345917"/>
                  </a:lnTo>
                  <a:lnTo>
                    <a:pt x="2714244" y="1299209"/>
                  </a:lnTo>
                  <a:lnTo>
                    <a:pt x="2714244" y="259841"/>
                  </a:lnTo>
                  <a:lnTo>
                    <a:pt x="2710057" y="213134"/>
                  </a:lnTo>
                  <a:lnTo>
                    <a:pt x="2697988" y="169173"/>
                  </a:lnTo>
                  <a:lnTo>
                    <a:pt x="2678768" y="128693"/>
                  </a:lnTo>
                  <a:lnTo>
                    <a:pt x="2653133" y="92427"/>
                  </a:lnTo>
                  <a:lnTo>
                    <a:pt x="2621816" y="61110"/>
                  </a:lnTo>
                  <a:lnTo>
                    <a:pt x="2585550" y="35475"/>
                  </a:lnTo>
                  <a:lnTo>
                    <a:pt x="2545070" y="16255"/>
                  </a:lnTo>
                  <a:lnTo>
                    <a:pt x="2501109" y="4186"/>
                  </a:lnTo>
                  <a:lnTo>
                    <a:pt x="245440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4041" y="1472946"/>
              <a:ext cx="2714625" cy="1559560"/>
            </a:xfrm>
            <a:custGeom>
              <a:avLst/>
              <a:gdLst/>
              <a:ahLst/>
              <a:cxnLst/>
              <a:rect l="l" t="t" r="r" b="b"/>
              <a:pathLst>
                <a:path w="2714625" h="1559560">
                  <a:moveTo>
                    <a:pt x="0" y="259841"/>
                  </a:moveTo>
                  <a:lnTo>
                    <a:pt x="4186" y="213134"/>
                  </a:lnTo>
                  <a:lnTo>
                    <a:pt x="16255" y="169173"/>
                  </a:lnTo>
                  <a:lnTo>
                    <a:pt x="35475" y="128693"/>
                  </a:lnTo>
                  <a:lnTo>
                    <a:pt x="61110" y="92427"/>
                  </a:lnTo>
                  <a:lnTo>
                    <a:pt x="92427" y="61110"/>
                  </a:lnTo>
                  <a:lnTo>
                    <a:pt x="128693" y="35475"/>
                  </a:lnTo>
                  <a:lnTo>
                    <a:pt x="169173" y="16255"/>
                  </a:lnTo>
                  <a:lnTo>
                    <a:pt x="213134" y="4186"/>
                  </a:lnTo>
                  <a:lnTo>
                    <a:pt x="259842" y="0"/>
                  </a:lnTo>
                  <a:lnTo>
                    <a:pt x="2454402" y="0"/>
                  </a:lnTo>
                  <a:lnTo>
                    <a:pt x="2501109" y="4186"/>
                  </a:lnTo>
                  <a:lnTo>
                    <a:pt x="2545070" y="16255"/>
                  </a:lnTo>
                  <a:lnTo>
                    <a:pt x="2585550" y="35475"/>
                  </a:lnTo>
                  <a:lnTo>
                    <a:pt x="2621816" y="61110"/>
                  </a:lnTo>
                  <a:lnTo>
                    <a:pt x="2653133" y="92427"/>
                  </a:lnTo>
                  <a:lnTo>
                    <a:pt x="2678768" y="128693"/>
                  </a:lnTo>
                  <a:lnTo>
                    <a:pt x="2697988" y="169173"/>
                  </a:lnTo>
                  <a:lnTo>
                    <a:pt x="2710057" y="213134"/>
                  </a:lnTo>
                  <a:lnTo>
                    <a:pt x="2714244" y="259841"/>
                  </a:lnTo>
                  <a:lnTo>
                    <a:pt x="2714244" y="1299209"/>
                  </a:lnTo>
                  <a:lnTo>
                    <a:pt x="2710057" y="1345917"/>
                  </a:lnTo>
                  <a:lnTo>
                    <a:pt x="2697988" y="1389878"/>
                  </a:lnTo>
                  <a:lnTo>
                    <a:pt x="2678768" y="1430358"/>
                  </a:lnTo>
                  <a:lnTo>
                    <a:pt x="2653133" y="1466624"/>
                  </a:lnTo>
                  <a:lnTo>
                    <a:pt x="2621816" y="1497941"/>
                  </a:lnTo>
                  <a:lnTo>
                    <a:pt x="2585550" y="1523576"/>
                  </a:lnTo>
                  <a:lnTo>
                    <a:pt x="2545070" y="1542796"/>
                  </a:lnTo>
                  <a:lnTo>
                    <a:pt x="2501109" y="1554865"/>
                  </a:lnTo>
                  <a:lnTo>
                    <a:pt x="2454402" y="1559052"/>
                  </a:lnTo>
                  <a:lnTo>
                    <a:pt x="259842" y="1559052"/>
                  </a:lnTo>
                  <a:lnTo>
                    <a:pt x="213134" y="1554865"/>
                  </a:lnTo>
                  <a:lnTo>
                    <a:pt x="169173" y="1542796"/>
                  </a:lnTo>
                  <a:lnTo>
                    <a:pt x="128693" y="1523576"/>
                  </a:lnTo>
                  <a:lnTo>
                    <a:pt x="92427" y="1497941"/>
                  </a:lnTo>
                  <a:lnTo>
                    <a:pt x="61110" y="1466624"/>
                  </a:lnTo>
                  <a:lnTo>
                    <a:pt x="35475" y="1430358"/>
                  </a:lnTo>
                  <a:lnTo>
                    <a:pt x="16255" y="1389878"/>
                  </a:lnTo>
                  <a:lnTo>
                    <a:pt x="4186" y="1345917"/>
                  </a:lnTo>
                  <a:lnTo>
                    <a:pt x="0" y="1299209"/>
                  </a:lnTo>
                  <a:lnTo>
                    <a:pt x="0" y="2598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529710" y="1674113"/>
            <a:ext cx="2421890" cy="10985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065" marR="5080" algn="ctr">
              <a:lnSpc>
                <a:spcPct val="106300"/>
              </a:lnSpc>
              <a:spcBef>
                <a:spcPts val="85"/>
              </a:spcBef>
            </a:pP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1.Pupils</a:t>
            </a:r>
            <a:r>
              <a:rPr sz="1800" spc="-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may </a:t>
            </a:r>
            <a:r>
              <a:rPr sz="2400" spc="-20" dirty="0">
                <a:solidFill>
                  <a:srgbClr val="C00000"/>
                </a:solidFill>
                <a:latin typeface="Arial Black"/>
                <a:cs typeface="Arial Black"/>
              </a:rPr>
              <a:t>pray </a:t>
            </a:r>
            <a:r>
              <a:rPr sz="2400" dirty="0">
                <a:solidFill>
                  <a:srgbClr val="C00000"/>
                </a:solidFill>
                <a:latin typeface="Arial Black"/>
                <a:cs typeface="Arial Black"/>
              </a:rPr>
              <a:t>or</a:t>
            </a:r>
            <a:r>
              <a:rPr sz="2400" spc="2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400" spc="-25" dirty="0">
                <a:solidFill>
                  <a:srgbClr val="C00000"/>
                </a:solidFill>
                <a:latin typeface="Arial Black"/>
                <a:cs typeface="Arial Black"/>
              </a:rPr>
              <a:t>Reflect</a:t>
            </a:r>
            <a:r>
              <a:rPr sz="2400" spc="-18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C00000"/>
                </a:solidFill>
                <a:latin typeface="Arial Black"/>
                <a:cs typeface="Arial Black"/>
              </a:rPr>
              <a:t>to </a:t>
            </a:r>
            <a:r>
              <a:rPr sz="1800" dirty="0">
                <a:solidFill>
                  <a:srgbClr val="C00000"/>
                </a:solidFill>
                <a:latin typeface="Arial Black"/>
                <a:cs typeface="Arial Black"/>
              </a:rPr>
              <a:t>begin</a:t>
            </a:r>
            <a:r>
              <a:rPr sz="1800" spc="4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 Black"/>
                <a:cs typeface="Arial Black"/>
              </a:rPr>
              <a:t>lessons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881420" y="2851609"/>
            <a:ext cx="3316604" cy="1764079"/>
            <a:chOff x="5807900" y="2690241"/>
            <a:chExt cx="3316604" cy="2252345"/>
          </a:xfrm>
        </p:grpSpPr>
        <p:sp>
          <p:nvSpPr>
            <p:cNvPr id="13" name="object 13"/>
            <p:cNvSpPr/>
            <p:nvPr/>
          </p:nvSpPr>
          <p:spPr>
            <a:xfrm>
              <a:off x="6273927" y="2690241"/>
              <a:ext cx="522605" cy="162560"/>
            </a:xfrm>
            <a:custGeom>
              <a:avLst/>
              <a:gdLst/>
              <a:ahLst/>
              <a:cxnLst/>
              <a:rect l="l" t="t" r="r" b="b"/>
              <a:pathLst>
                <a:path w="522604" h="162560">
                  <a:moveTo>
                    <a:pt x="485832" y="137414"/>
                  </a:moveTo>
                  <a:lnTo>
                    <a:pt x="418846" y="149479"/>
                  </a:lnTo>
                  <a:lnTo>
                    <a:pt x="416559" y="152781"/>
                  </a:lnTo>
                  <a:lnTo>
                    <a:pt x="417829" y="159766"/>
                  </a:lnTo>
                  <a:lnTo>
                    <a:pt x="421131" y="162051"/>
                  </a:lnTo>
                  <a:lnTo>
                    <a:pt x="512908" y="145542"/>
                  </a:lnTo>
                  <a:lnTo>
                    <a:pt x="508126" y="145542"/>
                  </a:lnTo>
                  <a:lnTo>
                    <a:pt x="485832" y="137414"/>
                  </a:lnTo>
                  <a:close/>
                </a:path>
                <a:path w="522604" h="162560">
                  <a:moveTo>
                    <a:pt x="498321" y="135169"/>
                  </a:moveTo>
                  <a:lnTo>
                    <a:pt x="485832" y="137414"/>
                  </a:lnTo>
                  <a:lnTo>
                    <a:pt x="508126" y="145542"/>
                  </a:lnTo>
                  <a:lnTo>
                    <a:pt x="508724" y="143891"/>
                  </a:lnTo>
                  <a:lnTo>
                    <a:pt x="508816" y="143637"/>
                  </a:lnTo>
                  <a:lnTo>
                    <a:pt x="505332" y="143637"/>
                  </a:lnTo>
                  <a:lnTo>
                    <a:pt x="498321" y="135169"/>
                  </a:lnTo>
                  <a:close/>
                </a:path>
                <a:path w="522604" h="162560">
                  <a:moveTo>
                    <a:pt x="452500" y="64516"/>
                  </a:moveTo>
                  <a:lnTo>
                    <a:pt x="449833" y="66801"/>
                  </a:lnTo>
                  <a:lnTo>
                    <a:pt x="447167" y="68961"/>
                  </a:lnTo>
                  <a:lnTo>
                    <a:pt x="446786" y="73025"/>
                  </a:lnTo>
                  <a:lnTo>
                    <a:pt x="449072" y="75692"/>
                  </a:lnTo>
                  <a:lnTo>
                    <a:pt x="490341" y="125531"/>
                  </a:lnTo>
                  <a:lnTo>
                    <a:pt x="512445" y="133604"/>
                  </a:lnTo>
                  <a:lnTo>
                    <a:pt x="508126" y="145542"/>
                  </a:lnTo>
                  <a:lnTo>
                    <a:pt x="512908" y="145542"/>
                  </a:lnTo>
                  <a:lnTo>
                    <a:pt x="522097" y="143891"/>
                  </a:lnTo>
                  <a:lnTo>
                    <a:pt x="458850" y="67563"/>
                  </a:lnTo>
                  <a:lnTo>
                    <a:pt x="456565" y="64897"/>
                  </a:lnTo>
                  <a:lnTo>
                    <a:pt x="452500" y="64516"/>
                  </a:lnTo>
                  <a:close/>
                </a:path>
                <a:path w="522604" h="162560">
                  <a:moveTo>
                    <a:pt x="509143" y="133223"/>
                  </a:moveTo>
                  <a:lnTo>
                    <a:pt x="498321" y="135169"/>
                  </a:lnTo>
                  <a:lnTo>
                    <a:pt x="505332" y="143637"/>
                  </a:lnTo>
                  <a:lnTo>
                    <a:pt x="509143" y="133223"/>
                  </a:lnTo>
                  <a:close/>
                </a:path>
                <a:path w="522604" h="162560">
                  <a:moveTo>
                    <a:pt x="511401" y="133223"/>
                  </a:moveTo>
                  <a:lnTo>
                    <a:pt x="509143" y="133223"/>
                  </a:lnTo>
                  <a:lnTo>
                    <a:pt x="505332" y="143637"/>
                  </a:lnTo>
                  <a:lnTo>
                    <a:pt x="508816" y="143637"/>
                  </a:lnTo>
                  <a:lnTo>
                    <a:pt x="512445" y="133604"/>
                  </a:lnTo>
                  <a:lnTo>
                    <a:pt x="511401" y="133223"/>
                  </a:lnTo>
                  <a:close/>
                </a:path>
                <a:path w="522604" h="162560">
                  <a:moveTo>
                    <a:pt x="2032" y="0"/>
                  </a:moveTo>
                  <a:lnTo>
                    <a:pt x="0" y="12573"/>
                  </a:lnTo>
                  <a:lnTo>
                    <a:pt x="66548" y="23749"/>
                  </a:lnTo>
                  <a:lnTo>
                    <a:pt x="132714" y="36575"/>
                  </a:lnTo>
                  <a:lnTo>
                    <a:pt x="198374" y="51181"/>
                  </a:lnTo>
                  <a:lnTo>
                    <a:pt x="264109" y="67563"/>
                  </a:lnTo>
                  <a:lnTo>
                    <a:pt x="328549" y="85471"/>
                  </a:lnTo>
                  <a:lnTo>
                    <a:pt x="392811" y="105283"/>
                  </a:lnTo>
                  <a:lnTo>
                    <a:pt x="456565" y="126746"/>
                  </a:lnTo>
                  <a:lnTo>
                    <a:pt x="485832" y="137414"/>
                  </a:lnTo>
                  <a:lnTo>
                    <a:pt x="498321" y="135169"/>
                  </a:lnTo>
                  <a:lnTo>
                    <a:pt x="460628" y="114681"/>
                  </a:lnTo>
                  <a:lnTo>
                    <a:pt x="396621" y="93091"/>
                  </a:lnTo>
                  <a:lnTo>
                    <a:pt x="331977" y="73279"/>
                  </a:lnTo>
                  <a:lnTo>
                    <a:pt x="266700" y="55118"/>
                  </a:lnTo>
                  <a:lnTo>
                    <a:pt x="201168" y="38735"/>
                  </a:lnTo>
                  <a:lnTo>
                    <a:pt x="135127" y="24003"/>
                  </a:lnTo>
                  <a:lnTo>
                    <a:pt x="68707" y="11175"/>
                  </a:lnTo>
                  <a:lnTo>
                    <a:pt x="2032" y="0"/>
                  </a:lnTo>
                  <a:close/>
                </a:path>
                <a:path w="522604" h="162560">
                  <a:moveTo>
                    <a:pt x="490341" y="125531"/>
                  </a:moveTo>
                  <a:lnTo>
                    <a:pt x="498321" y="135169"/>
                  </a:lnTo>
                  <a:lnTo>
                    <a:pt x="509143" y="133223"/>
                  </a:lnTo>
                  <a:lnTo>
                    <a:pt x="511401" y="133223"/>
                  </a:lnTo>
                  <a:lnTo>
                    <a:pt x="490341" y="125531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20918" y="2903982"/>
              <a:ext cx="3290570" cy="2025650"/>
            </a:xfrm>
            <a:custGeom>
              <a:avLst/>
              <a:gdLst/>
              <a:ahLst/>
              <a:cxnLst/>
              <a:rect l="l" t="t" r="r" b="b"/>
              <a:pathLst>
                <a:path w="3290570" h="2025650">
                  <a:moveTo>
                    <a:pt x="2952750" y="0"/>
                  </a:moveTo>
                  <a:lnTo>
                    <a:pt x="337566" y="0"/>
                  </a:ln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0" y="1687829"/>
                  </a:lnTo>
                  <a:lnTo>
                    <a:pt x="3081" y="1733636"/>
                  </a:lnTo>
                  <a:lnTo>
                    <a:pt x="12057" y="1777569"/>
                  </a:lnTo>
                  <a:lnTo>
                    <a:pt x="26527" y="1819227"/>
                  </a:lnTo>
                  <a:lnTo>
                    <a:pt x="46086" y="1858207"/>
                  </a:lnTo>
                  <a:lnTo>
                    <a:pt x="70335" y="1894107"/>
                  </a:lnTo>
                  <a:lnTo>
                    <a:pt x="98869" y="1926526"/>
                  </a:lnTo>
                  <a:lnTo>
                    <a:pt x="131288" y="1955060"/>
                  </a:lnTo>
                  <a:lnTo>
                    <a:pt x="167188" y="1979309"/>
                  </a:lnTo>
                  <a:lnTo>
                    <a:pt x="206168" y="1998868"/>
                  </a:lnTo>
                  <a:lnTo>
                    <a:pt x="247826" y="2013338"/>
                  </a:lnTo>
                  <a:lnTo>
                    <a:pt x="291759" y="2022314"/>
                  </a:lnTo>
                  <a:lnTo>
                    <a:pt x="337566" y="2025395"/>
                  </a:lnTo>
                  <a:lnTo>
                    <a:pt x="2952750" y="2025395"/>
                  </a:lnTo>
                  <a:lnTo>
                    <a:pt x="2998556" y="2022314"/>
                  </a:lnTo>
                  <a:lnTo>
                    <a:pt x="3042489" y="2013338"/>
                  </a:lnTo>
                  <a:lnTo>
                    <a:pt x="3084147" y="1998868"/>
                  </a:lnTo>
                  <a:lnTo>
                    <a:pt x="3123127" y="1979309"/>
                  </a:lnTo>
                  <a:lnTo>
                    <a:pt x="3159027" y="1955060"/>
                  </a:lnTo>
                  <a:lnTo>
                    <a:pt x="3191446" y="1926526"/>
                  </a:lnTo>
                  <a:lnTo>
                    <a:pt x="3219980" y="1894107"/>
                  </a:lnTo>
                  <a:lnTo>
                    <a:pt x="3244229" y="1858207"/>
                  </a:lnTo>
                  <a:lnTo>
                    <a:pt x="3263788" y="1819227"/>
                  </a:lnTo>
                  <a:lnTo>
                    <a:pt x="3278258" y="1777569"/>
                  </a:lnTo>
                  <a:lnTo>
                    <a:pt x="3287234" y="1733636"/>
                  </a:lnTo>
                  <a:lnTo>
                    <a:pt x="3290316" y="1687829"/>
                  </a:lnTo>
                  <a:lnTo>
                    <a:pt x="3290316" y="337565"/>
                  </a:lnTo>
                  <a:lnTo>
                    <a:pt x="3287234" y="291759"/>
                  </a:lnTo>
                  <a:lnTo>
                    <a:pt x="3278258" y="247826"/>
                  </a:lnTo>
                  <a:lnTo>
                    <a:pt x="3263788" y="206168"/>
                  </a:lnTo>
                  <a:lnTo>
                    <a:pt x="3244229" y="167188"/>
                  </a:lnTo>
                  <a:lnTo>
                    <a:pt x="3219980" y="131288"/>
                  </a:lnTo>
                  <a:lnTo>
                    <a:pt x="3191446" y="98869"/>
                  </a:lnTo>
                  <a:lnTo>
                    <a:pt x="3159027" y="70335"/>
                  </a:lnTo>
                  <a:lnTo>
                    <a:pt x="3123127" y="46086"/>
                  </a:lnTo>
                  <a:lnTo>
                    <a:pt x="3084147" y="26527"/>
                  </a:lnTo>
                  <a:lnTo>
                    <a:pt x="3042489" y="12057"/>
                  </a:lnTo>
                  <a:lnTo>
                    <a:pt x="2998556" y="3081"/>
                  </a:lnTo>
                  <a:lnTo>
                    <a:pt x="2952750" y="0"/>
                  </a:lnTo>
                  <a:close/>
                </a:path>
              </a:pathLst>
            </a:custGeom>
            <a:solidFill>
              <a:srgbClr val="5CB5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20918" y="2903982"/>
              <a:ext cx="3290570" cy="2025650"/>
            </a:xfrm>
            <a:custGeom>
              <a:avLst/>
              <a:gdLst/>
              <a:ahLst/>
              <a:cxnLst/>
              <a:rect l="l" t="t" r="r" b="b"/>
              <a:pathLst>
                <a:path w="3290570" h="2025650">
                  <a:moveTo>
                    <a:pt x="0" y="337565"/>
                  </a:moveTo>
                  <a:lnTo>
                    <a:pt x="3081" y="291759"/>
                  </a:lnTo>
                  <a:lnTo>
                    <a:pt x="12057" y="247826"/>
                  </a:lnTo>
                  <a:lnTo>
                    <a:pt x="26527" y="206168"/>
                  </a:lnTo>
                  <a:lnTo>
                    <a:pt x="46086" y="167188"/>
                  </a:lnTo>
                  <a:lnTo>
                    <a:pt x="70335" y="131288"/>
                  </a:lnTo>
                  <a:lnTo>
                    <a:pt x="98869" y="98869"/>
                  </a:lnTo>
                  <a:lnTo>
                    <a:pt x="131288" y="70335"/>
                  </a:lnTo>
                  <a:lnTo>
                    <a:pt x="167188" y="46086"/>
                  </a:lnTo>
                  <a:lnTo>
                    <a:pt x="206168" y="26527"/>
                  </a:lnTo>
                  <a:lnTo>
                    <a:pt x="247826" y="12057"/>
                  </a:lnTo>
                  <a:lnTo>
                    <a:pt x="291759" y="3081"/>
                  </a:lnTo>
                  <a:lnTo>
                    <a:pt x="337566" y="0"/>
                  </a:lnTo>
                  <a:lnTo>
                    <a:pt x="2952750" y="0"/>
                  </a:lnTo>
                  <a:lnTo>
                    <a:pt x="2998556" y="3081"/>
                  </a:lnTo>
                  <a:lnTo>
                    <a:pt x="3042489" y="12057"/>
                  </a:lnTo>
                  <a:lnTo>
                    <a:pt x="3084147" y="26527"/>
                  </a:lnTo>
                  <a:lnTo>
                    <a:pt x="3123127" y="46086"/>
                  </a:lnTo>
                  <a:lnTo>
                    <a:pt x="3159027" y="70335"/>
                  </a:lnTo>
                  <a:lnTo>
                    <a:pt x="3191446" y="98869"/>
                  </a:lnTo>
                  <a:lnTo>
                    <a:pt x="3219980" y="131288"/>
                  </a:lnTo>
                  <a:lnTo>
                    <a:pt x="3244229" y="167188"/>
                  </a:lnTo>
                  <a:lnTo>
                    <a:pt x="3263788" y="206168"/>
                  </a:lnTo>
                  <a:lnTo>
                    <a:pt x="3278258" y="247826"/>
                  </a:lnTo>
                  <a:lnTo>
                    <a:pt x="3287234" y="291759"/>
                  </a:lnTo>
                  <a:lnTo>
                    <a:pt x="3290316" y="337565"/>
                  </a:lnTo>
                  <a:lnTo>
                    <a:pt x="3290316" y="1687829"/>
                  </a:lnTo>
                  <a:lnTo>
                    <a:pt x="3287234" y="1733636"/>
                  </a:lnTo>
                  <a:lnTo>
                    <a:pt x="3278258" y="1777569"/>
                  </a:lnTo>
                  <a:lnTo>
                    <a:pt x="3263788" y="1819227"/>
                  </a:lnTo>
                  <a:lnTo>
                    <a:pt x="3244229" y="1858207"/>
                  </a:lnTo>
                  <a:lnTo>
                    <a:pt x="3219980" y="1894107"/>
                  </a:lnTo>
                  <a:lnTo>
                    <a:pt x="3191446" y="1926526"/>
                  </a:lnTo>
                  <a:lnTo>
                    <a:pt x="3159027" y="1955060"/>
                  </a:lnTo>
                  <a:lnTo>
                    <a:pt x="3123127" y="1979309"/>
                  </a:lnTo>
                  <a:lnTo>
                    <a:pt x="3084147" y="1998868"/>
                  </a:lnTo>
                  <a:lnTo>
                    <a:pt x="3042489" y="2013338"/>
                  </a:lnTo>
                  <a:lnTo>
                    <a:pt x="2998556" y="2022314"/>
                  </a:lnTo>
                  <a:lnTo>
                    <a:pt x="2952750" y="2025395"/>
                  </a:lnTo>
                  <a:lnTo>
                    <a:pt x="337566" y="2025395"/>
                  </a:lnTo>
                  <a:lnTo>
                    <a:pt x="291759" y="2022314"/>
                  </a:lnTo>
                  <a:lnTo>
                    <a:pt x="247826" y="2013338"/>
                  </a:lnTo>
                  <a:lnTo>
                    <a:pt x="206168" y="1998868"/>
                  </a:lnTo>
                  <a:lnTo>
                    <a:pt x="167188" y="1979309"/>
                  </a:lnTo>
                  <a:lnTo>
                    <a:pt x="131288" y="1955060"/>
                  </a:lnTo>
                  <a:lnTo>
                    <a:pt x="98869" y="1926526"/>
                  </a:lnTo>
                  <a:lnTo>
                    <a:pt x="70335" y="1894107"/>
                  </a:lnTo>
                  <a:lnTo>
                    <a:pt x="46086" y="1858207"/>
                  </a:lnTo>
                  <a:lnTo>
                    <a:pt x="26527" y="1819227"/>
                  </a:lnTo>
                  <a:lnTo>
                    <a:pt x="12057" y="1777569"/>
                  </a:lnTo>
                  <a:lnTo>
                    <a:pt x="3081" y="1733636"/>
                  </a:lnTo>
                  <a:lnTo>
                    <a:pt x="0" y="1687829"/>
                  </a:lnTo>
                  <a:lnTo>
                    <a:pt x="0" y="337565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082410" y="3230539"/>
            <a:ext cx="2768600" cy="130238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065" marR="5080" indent="635" algn="ctr">
              <a:lnSpc>
                <a:spcPct val="105900"/>
              </a:lnSpc>
              <a:spcBef>
                <a:spcPts val="190"/>
              </a:spcBef>
            </a:pP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2.Pupils</a:t>
            </a:r>
            <a:r>
              <a:rPr sz="18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may</a:t>
            </a:r>
            <a:r>
              <a:rPr sz="1800" spc="-15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Arial Black"/>
                <a:cs typeface="Arial Black"/>
              </a:rPr>
              <a:t>sing 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hymns/songs/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listen</a:t>
            </a:r>
            <a:r>
              <a:rPr sz="1800" spc="-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to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reflective</a:t>
            </a:r>
            <a:r>
              <a:rPr sz="18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FF00"/>
                </a:solidFill>
                <a:latin typeface="Arial Black"/>
                <a:cs typeface="Arial Black"/>
              </a:rPr>
              <a:t>music</a:t>
            </a:r>
            <a:r>
              <a:rPr sz="18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001F5F"/>
                </a:solidFill>
                <a:latin typeface="Arial Black"/>
                <a:cs typeface="Arial Black"/>
              </a:rPr>
              <a:t>in</a:t>
            </a:r>
            <a:r>
              <a:rPr sz="1800" spc="-20" dirty="0">
                <a:solidFill>
                  <a:srgbClr val="001F5F"/>
                </a:solidFill>
                <a:latin typeface="Arial Black"/>
                <a:cs typeface="Arial Black"/>
              </a:rPr>
              <a:t> </a:t>
            </a:r>
            <a:r>
              <a:rPr sz="1800" spc="-25" dirty="0">
                <a:solidFill>
                  <a:srgbClr val="001F5F"/>
                </a:solidFill>
                <a:latin typeface="Arial Black"/>
                <a:cs typeface="Arial Black"/>
              </a:rPr>
              <a:t>RE </a:t>
            </a:r>
            <a:r>
              <a:rPr sz="1800" spc="-10" dirty="0">
                <a:solidFill>
                  <a:srgbClr val="001F5F"/>
                </a:solidFill>
                <a:latin typeface="Arial Black"/>
                <a:cs typeface="Arial Black"/>
              </a:rPr>
              <a:t>lessons</a:t>
            </a:r>
            <a:endParaRPr sz="18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64912" y="4770028"/>
            <a:ext cx="140970" cy="277495"/>
          </a:xfrm>
          <a:custGeom>
            <a:avLst/>
            <a:gdLst/>
            <a:ahLst/>
            <a:cxnLst/>
            <a:rect l="l" t="t" r="r" b="b"/>
            <a:pathLst>
              <a:path w="140970" h="277495">
                <a:moveTo>
                  <a:pt x="51815" y="202691"/>
                </a:moveTo>
                <a:lnTo>
                  <a:pt x="47878" y="203072"/>
                </a:lnTo>
                <a:lnTo>
                  <a:pt x="45592" y="205739"/>
                </a:lnTo>
                <a:lnTo>
                  <a:pt x="43433" y="208533"/>
                </a:lnTo>
                <a:lnTo>
                  <a:pt x="43814" y="212470"/>
                </a:lnTo>
                <a:lnTo>
                  <a:pt x="46481" y="214756"/>
                </a:lnTo>
                <a:lnTo>
                  <a:pt x="123443" y="277113"/>
                </a:lnTo>
                <a:lnTo>
                  <a:pt x="125054" y="267588"/>
                </a:lnTo>
                <a:lnTo>
                  <a:pt x="113156" y="267588"/>
                </a:lnTo>
                <a:lnTo>
                  <a:pt x="104856" y="245710"/>
                </a:lnTo>
                <a:lnTo>
                  <a:pt x="51815" y="202691"/>
                </a:lnTo>
                <a:close/>
              </a:path>
              <a:path w="140970" h="277495">
                <a:moveTo>
                  <a:pt x="104856" y="245710"/>
                </a:moveTo>
                <a:lnTo>
                  <a:pt x="113156" y="267588"/>
                </a:lnTo>
                <a:lnTo>
                  <a:pt x="121930" y="264286"/>
                </a:lnTo>
                <a:lnTo>
                  <a:pt x="112775" y="264286"/>
                </a:lnTo>
                <a:lnTo>
                  <a:pt x="114585" y="253601"/>
                </a:lnTo>
                <a:lnTo>
                  <a:pt x="104856" y="245710"/>
                </a:lnTo>
                <a:close/>
              </a:path>
              <a:path w="140970" h="277495">
                <a:moveTo>
                  <a:pt x="131317" y="171576"/>
                </a:moveTo>
                <a:lnTo>
                  <a:pt x="128015" y="173862"/>
                </a:lnTo>
                <a:lnTo>
                  <a:pt x="127507" y="177291"/>
                </a:lnTo>
                <a:lnTo>
                  <a:pt x="116689" y="241178"/>
                </a:lnTo>
                <a:lnTo>
                  <a:pt x="124967" y="263143"/>
                </a:lnTo>
                <a:lnTo>
                  <a:pt x="113156" y="267588"/>
                </a:lnTo>
                <a:lnTo>
                  <a:pt x="125054" y="267588"/>
                </a:lnTo>
                <a:lnTo>
                  <a:pt x="139953" y="179450"/>
                </a:lnTo>
                <a:lnTo>
                  <a:pt x="140588" y="176021"/>
                </a:lnTo>
                <a:lnTo>
                  <a:pt x="138175" y="172719"/>
                </a:lnTo>
                <a:lnTo>
                  <a:pt x="134746" y="172084"/>
                </a:lnTo>
                <a:lnTo>
                  <a:pt x="131317" y="171576"/>
                </a:lnTo>
                <a:close/>
              </a:path>
              <a:path w="140970" h="277495">
                <a:moveTo>
                  <a:pt x="114585" y="253601"/>
                </a:moveTo>
                <a:lnTo>
                  <a:pt x="112775" y="264286"/>
                </a:lnTo>
                <a:lnTo>
                  <a:pt x="123062" y="260476"/>
                </a:lnTo>
                <a:lnTo>
                  <a:pt x="114585" y="253601"/>
                </a:lnTo>
                <a:close/>
              </a:path>
              <a:path w="140970" h="277495">
                <a:moveTo>
                  <a:pt x="116689" y="241178"/>
                </a:moveTo>
                <a:lnTo>
                  <a:pt x="114585" y="253601"/>
                </a:lnTo>
                <a:lnTo>
                  <a:pt x="123062" y="260476"/>
                </a:lnTo>
                <a:lnTo>
                  <a:pt x="112775" y="264286"/>
                </a:lnTo>
                <a:lnTo>
                  <a:pt x="121930" y="264286"/>
                </a:lnTo>
                <a:lnTo>
                  <a:pt x="124967" y="263143"/>
                </a:lnTo>
                <a:lnTo>
                  <a:pt x="116689" y="241178"/>
                </a:lnTo>
                <a:close/>
              </a:path>
              <a:path w="140970" h="277495">
                <a:moveTo>
                  <a:pt x="11429" y="0"/>
                </a:moveTo>
                <a:lnTo>
                  <a:pt x="0" y="5460"/>
                </a:lnTo>
                <a:lnTo>
                  <a:pt x="32511" y="72770"/>
                </a:lnTo>
                <a:lnTo>
                  <a:pt x="62864" y="140715"/>
                </a:lnTo>
                <a:lnTo>
                  <a:pt x="91185" y="209676"/>
                </a:lnTo>
                <a:lnTo>
                  <a:pt x="104856" y="245710"/>
                </a:lnTo>
                <a:lnTo>
                  <a:pt x="114585" y="253601"/>
                </a:lnTo>
                <a:lnTo>
                  <a:pt x="116689" y="241178"/>
                </a:lnTo>
                <a:lnTo>
                  <a:pt x="102996" y="204850"/>
                </a:lnTo>
                <a:lnTo>
                  <a:pt x="74421" y="135635"/>
                </a:lnTo>
                <a:lnTo>
                  <a:pt x="43941" y="67182"/>
                </a:lnTo>
                <a:lnTo>
                  <a:pt x="11429" y="0"/>
                </a:lnTo>
                <a:close/>
              </a:path>
            </a:pathLst>
          </a:custGeom>
          <a:solidFill>
            <a:srgbClr val="5CB56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5683910" y="5078129"/>
            <a:ext cx="3322320" cy="1497330"/>
            <a:chOff x="5583935" y="5373623"/>
            <a:chExt cx="3322320" cy="1497330"/>
          </a:xfrm>
        </p:grpSpPr>
        <p:sp>
          <p:nvSpPr>
            <p:cNvPr id="19" name="object 19"/>
            <p:cNvSpPr/>
            <p:nvPr/>
          </p:nvSpPr>
          <p:spPr>
            <a:xfrm>
              <a:off x="5596889" y="5386577"/>
              <a:ext cx="3296920" cy="1471930"/>
            </a:xfrm>
            <a:custGeom>
              <a:avLst/>
              <a:gdLst/>
              <a:ahLst/>
              <a:cxnLst/>
              <a:rect l="l" t="t" r="r" b="b"/>
              <a:pathLst>
                <a:path w="3296920" h="1471929">
                  <a:moveTo>
                    <a:pt x="2939541" y="0"/>
                  </a:moveTo>
                  <a:lnTo>
                    <a:pt x="356870" y="0"/>
                  </a:lnTo>
                  <a:lnTo>
                    <a:pt x="308442" y="3257"/>
                  </a:lnTo>
                  <a:lnTo>
                    <a:pt x="261996" y="12747"/>
                  </a:lnTo>
                  <a:lnTo>
                    <a:pt x="217955" y="28043"/>
                  </a:lnTo>
                  <a:lnTo>
                    <a:pt x="176746" y="48721"/>
                  </a:lnTo>
                  <a:lnTo>
                    <a:pt x="138793" y="74356"/>
                  </a:lnTo>
                  <a:lnTo>
                    <a:pt x="104520" y="104522"/>
                  </a:lnTo>
                  <a:lnTo>
                    <a:pt x="74355" y="138795"/>
                  </a:lnTo>
                  <a:lnTo>
                    <a:pt x="48720" y="176750"/>
                  </a:lnTo>
                  <a:lnTo>
                    <a:pt x="28043" y="217961"/>
                  </a:lnTo>
                  <a:lnTo>
                    <a:pt x="12747" y="262003"/>
                  </a:lnTo>
                  <a:lnTo>
                    <a:pt x="3257" y="308452"/>
                  </a:lnTo>
                  <a:lnTo>
                    <a:pt x="0" y="356882"/>
                  </a:lnTo>
                  <a:lnTo>
                    <a:pt x="0" y="1471422"/>
                  </a:lnTo>
                  <a:lnTo>
                    <a:pt x="3296412" y="1471422"/>
                  </a:lnTo>
                  <a:lnTo>
                    <a:pt x="3296412" y="356882"/>
                  </a:lnTo>
                  <a:lnTo>
                    <a:pt x="3293154" y="308452"/>
                  </a:lnTo>
                  <a:lnTo>
                    <a:pt x="3283664" y="262003"/>
                  </a:lnTo>
                  <a:lnTo>
                    <a:pt x="3268368" y="217961"/>
                  </a:lnTo>
                  <a:lnTo>
                    <a:pt x="3247691" y="176750"/>
                  </a:lnTo>
                  <a:lnTo>
                    <a:pt x="3222056" y="138795"/>
                  </a:lnTo>
                  <a:lnTo>
                    <a:pt x="3191891" y="104522"/>
                  </a:lnTo>
                  <a:lnTo>
                    <a:pt x="3157618" y="74356"/>
                  </a:lnTo>
                  <a:lnTo>
                    <a:pt x="3119665" y="48721"/>
                  </a:lnTo>
                  <a:lnTo>
                    <a:pt x="3078456" y="28043"/>
                  </a:lnTo>
                  <a:lnTo>
                    <a:pt x="3034415" y="12747"/>
                  </a:lnTo>
                  <a:lnTo>
                    <a:pt x="2987969" y="3257"/>
                  </a:lnTo>
                  <a:lnTo>
                    <a:pt x="2939541" y="0"/>
                  </a:lnTo>
                  <a:close/>
                </a:path>
              </a:pathLst>
            </a:custGeom>
            <a:solidFill>
              <a:srgbClr val="5EAE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96889" y="5386577"/>
              <a:ext cx="3296920" cy="1471930"/>
            </a:xfrm>
            <a:custGeom>
              <a:avLst/>
              <a:gdLst/>
              <a:ahLst/>
              <a:cxnLst/>
              <a:rect l="l" t="t" r="r" b="b"/>
              <a:pathLst>
                <a:path w="3296920" h="1471929">
                  <a:moveTo>
                    <a:pt x="0" y="1471422"/>
                  </a:moveTo>
                  <a:lnTo>
                    <a:pt x="0" y="356882"/>
                  </a:lnTo>
                  <a:lnTo>
                    <a:pt x="3257" y="308452"/>
                  </a:lnTo>
                  <a:lnTo>
                    <a:pt x="12747" y="262003"/>
                  </a:lnTo>
                  <a:lnTo>
                    <a:pt x="28043" y="217961"/>
                  </a:lnTo>
                  <a:lnTo>
                    <a:pt x="48720" y="176750"/>
                  </a:lnTo>
                  <a:lnTo>
                    <a:pt x="74355" y="138795"/>
                  </a:lnTo>
                  <a:lnTo>
                    <a:pt x="104520" y="104522"/>
                  </a:lnTo>
                  <a:lnTo>
                    <a:pt x="138793" y="74356"/>
                  </a:lnTo>
                  <a:lnTo>
                    <a:pt x="176746" y="48721"/>
                  </a:lnTo>
                  <a:lnTo>
                    <a:pt x="217955" y="28043"/>
                  </a:lnTo>
                  <a:lnTo>
                    <a:pt x="261996" y="12747"/>
                  </a:lnTo>
                  <a:lnTo>
                    <a:pt x="308442" y="3257"/>
                  </a:lnTo>
                  <a:lnTo>
                    <a:pt x="356870" y="0"/>
                  </a:lnTo>
                  <a:lnTo>
                    <a:pt x="2939541" y="0"/>
                  </a:lnTo>
                  <a:lnTo>
                    <a:pt x="2987969" y="3257"/>
                  </a:lnTo>
                  <a:lnTo>
                    <a:pt x="3034415" y="12747"/>
                  </a:lnTo>
                  <a:lnTo>
                    <a:pt x="3078456" y="28043"/>
                  </a:lnTo>
                  <a:lnTo>
                    <a:pt x="3119665" y="48721"/>
                  </a:lnTo>
                  <a:lnTo>
                    <a:pt x="3157618" y="74356"/>
                  </a:lnTo>
                  <a:lnTo>
                    <a:pt x="3191891" y="104522"/>
                  </a:lnTo>
                  <a:lnTo>
                    <a:pt x="3222056" y="138795"/>
                  </a:lnTo>
                  <a:lnTo>
                    <a:pt x="3247691" y="176750"/>
                  </a:lnTo>
                  <a:lnTo>
                    <a:pt x="3268368" y="217961"/>
                  </a:lnTo>
                  <a:lnTo>
                    <a:pt x="3283664" y="262003"/>
                  </a:lnTo>
                  <a:lnTo>
                    <a:pt x="3293154" y="308452"/>
                  </a:lnTo>
                  <a:lnTo>
                    <a:pt x="3296412" y="356882"/>
                  </a:lnTo>
                  <a:lnTo>
                    <a:pt x="3296412" y="1471422"/>
                  </a:lnTo>
                </a:path>
              </a:pathLst>
            </a:custGeom>
            <a:ln w="2590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018910" y="5368717"/>
            <a:ext cx="2832100" cy="9166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58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3.Pupils</a:t>
            </a:r>
            <a:r>
              <a:rPr sz="1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00"/>
                </a:solidFill>
                <a:latin typeface="Arial Black"/>
                <a:cs typeface="Arial Black"/>
              </a:rPr>
              <a:t>explore</a:t>
            </a:r>
            <a:r>
              <a:rPr sz="1400" spc="-2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FFFF00"/>
                </a:solidFill>
                <a:latin typeface="Arial Black"/>
                <a:cs typeface="Arial Black"/>
              </a:rPr>
              <a:t>and </a:t>
            </a:r>
            <a:r>
              <a:rPr sz="1400" dirty="0">
                <a:solidFill>
                  <a:srgbClr val="FFFF00"/>
                </a:solidFill>
                <a:latin typeface="Arial Black"/>
                <a:cs typeface="Arial Black"/>
              </a:rPr>
              <a:t>discuss</a:t>
            </a:r>
            <a:r>
              <a:rPr sz="1400" spc="-8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FFFF00"/>
                </a:solidFill>
                <a:latin typeface="Arial Black"/>
                <a:cs typeface="Arial Black"/>
              </a:rPr>
              <a:t>scripture </a:t>
            </a:r>
            <a:r>
              <a:rPr sz="1400" dirty="0">
                <a:solidFill>
                  <a:srgbClr val="FFFF00"/>
                </a:solidFill>
                <a:latin typeface="Arial Black"/>
                <a:cs typeface="Arial Black"/>
              </a:rPr>
              <a:t>texts/stories</a:t>
            </a:r>
            <a:r>
              <a:rPr sz="1400" spc="-7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lessons </a:t>
            </a:r>
            <a:r>
              <a:rPr sz="1400" dirty="0">
                <a:solidFill>
                  <a:srgbClr val="FFFF00"/>
                </a:solidFill>
                <a:latin typeface="Arial Black"/>
                <a:cs typeface="Arial Black"/>
              </a:rPr>
              <a:t>using</a:t>
            </a:r>
            <a:r>
              <a:rPr sz="1400" spc="-30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00"/>
                </a:solidFill>
                <a:latin typeface="Arial Black"/>
                <a:cs typeface="Arial Black"/>
              </a:rPr>
              <a:t>the</a:t>
            </a:r>
            <a:r>
              <a:rPr sz="1400" spc="-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FFFF00"/>
                </a:solidFill>
                <a:latin typeface="Arial Black"/>
                <a:cs typeface="Arial Black"/>
              </a:rPr>
              <a:t>bible</a:t>
            </a:r>
            <a:r>
              <a:rPr sz="1400" spc="-1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and</a:t>
            </a:r>
            <a:r>
              <a:rPr lang="en-US" sz="1400" spc="-25" dirty="0" smtClean="0">
                <a:solidFill>
                  <a:srgbClr val="FFFF00"/>
                </a:solidFill>
                <a:latin typeface="Arial Black"/>
                <a:cs typeface="Arial Black"/>
              </a:rPr>
              <a:t> other sources</a:t>
            </a:r>
            <a:endParaRPr sz="1400" dirty="0">
              <a:solidFill>
                <a:srgbClr val="FFFF00"/>
              </a:solidFill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48602" y="5118776"/>
            <a:ext cx="4356797" cy="1574097"/>
            <a:chOff x="569976" y="5410200"/>
            <a:chExt cx="4689475" cy="1461135"/>
          </a:xfrm>
        </p:grpSpPr>
        <p:sp>
          <p:nvSpPr>
            <p:cNvPr id="23" name="object 23"/>
            <p:cNvSpPr/>
            <p:nvPr/>
          </p:nvSpPr>
          <p:spPr>
            <a:xfrm>
              <a:off x="582930" y="5423153"/>
              <a:ext cx="4663440" cy="1435100"/>
            </a:xfrm>
            <a:custGeom>
              <a:avLst/>
              <a:gdLst/>
              <a:ahLst/>
              <a:cxnLst/>
              <a:rect l="l" t="t" r="r" b="b"/>
              <a:pathLst>
                <a:path w="4663440" h="1435100">
                  <a:moveTo>
                    <a:pt x="4376928" y="0"/>
                  </a:moveTo>
                  <a:lnTo>
                    <a:pt x="286511" y="0"/>
                  </a:lnTo>
                  <a:lnTo>
                    <a:pt x="240039" y="3749"/>
                  </a:lnTo>
                  <a:lnTo>
                    <a:pt x="195954" y="14606"/>
                  </a:lnTo>
                  <a:lnTo>
                    <a:pt x="154846" y="31979"/>
                  </a:lnTo>
                  <a:lnTo>
                    <a:pt x="117304" y="55279"/>
                  </a:lnTo>
                  <a:lnTo>
                    <a:pt x="83920" y="83916"/>
                  </a:lnTo>
                  <a:lnTo>
                    <a:pt x="55282" y="117301"/>
                  </a:lnTo>
                  <a:lnTo>
                    <a:pt x="31981" y="154845"/>
                  </a:lnTo>
                  <a:lnTo>
                    <a:pt x="14607" y="195956"/>
                  </a:lnTo>
                  <a:lnTo>
                    <a:pt x="3750" y="240046"/>
                  </a:lnTo>
                  <a:lnTo>
                    <a:pt x="0" y="286524"/>
                  </a:lnTo>
                  <a:lnTo>
                    <a:pt x="0" y="1432553"/>
                  </a:lnTo>
                  <a:lnTo>
                    <a:pt x="185" y="1434846"/>
                  </a:lnTo>
                  <a:lnTo>
                    <a:pt x="4663254" y="1434846"/>
                  </a:lnTo>
                  <a:lnTo>
                    <a:pt x="4663440" y="1432553"/>
                  </a:lnTo>
                  <a:lnTo>
                    <a:pt x="4663440" y="286524"/>
                  </a:lnTo>
                  <a:lnTo>
                    <a:pt x="4659690" y="240046"/>
                  </a:lnTo>
                  <a:lnTo>
                    <a:pt x="4648833" y="195956"/>
                  </a:lnTo>
                  <a:lnTo>
                    <a:pt x="4631461" y="154845"/>
                  </a:lnTo>
                  <a:lnTo>
                    <a:pt x="4608161" y="117301"/>
                  </a:lnTo>
                  <a:lnTo>
                    <a:pt x="4579524" y="83916"/>
                  </a:lnTo>
                  <a:lnTo>
                    <a:pt x="4546140" y="55279"/>
                  </a:lnTo>
                  <a:lnTo>
                    <a:pt x="4508599" y="31979"/>
                  </a:lnTo>
                  <a:lnTo>
                    <a:pt x="4467490" y="14606"/>
                  </a:lnTo>
                  <a:lnTo>
                    <a:pt x="4423403" y="3749"/>
                  </a:lnTo>
                  <a:lnTo>
                    <a:pt x="4376928" y="0"/>
                  </a:lnTo>
                  <a:close/>
                </a:path>
              </a:pathLst>
            </a:custGeom>
            <a:solidFill>
              <a:srgbClr val="607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2930" y="5423153"/>
              <a:ext cx="4663440" cy="1435100"/>
            </a:xfrm>
            <a:custGeom>
              <a:avLst/>
              <a:gdLst/>
              <a:ahLst/>
              <a:cxnLst/>
              <a:rect l="l" t="t" r="r" b="b"/>
              <a:pathLst>
                <a:path w="4663440" h="1435100">
                  <a:moveTo>
                    <a:pt x="185" y="1434846"/>
                  </a:moveTo>
                  <a:lnTo>
                    <a:pt x="0" y="1432553"/>
                  </a:lnTo>
                  <a:lnTo>
                    <a:pt x="0" y="286524"/>
                  </a:lnTo>
                  <a:lnTo>
                    <a:pt x="3750" y="240046"/>
                  </a:lnTo>
                  <a:lnTo>
                    <a:pt x="14607" y="195956"/>
                  </a:lnTo>
                  <a:lnTo>
                    <a:pt x="31981" y="154845"/>
                  </a:lnTo>
                  <a:lnTo>
                    <a:pt x="55282" y="117301"/>
                  </a:lnTo>
                  <a:lnTo>
                    <a:pt x="83920" y="83916"/>
                  </a:lnTo>
                  <a:lnTo>
                    <a:pt x="117304" y="55279"/>
                  </a:lnTo>
                  <a:lnTo>
                    <a:pt x="154846" y="31979"/>
                  </a:lnTo>
                  <a:lnTo>
                    <a:pt x="195954" y="14606"/>
                  </a:lnTo>
                  <a:lnTo>
                    <a:pt x="240039" y="3749"/>
                  </a:lnTo>
                  <a:lnTo>
                    <a:pt x="286511" y="0"/>
                  </a:lnTo>
                  <a:lnTo>
                    <a:pt x="4376928" y="0"/>
                  </a:lnTo>
                  <a:lnTo>
                    <a:pt x="4423403" y="3749"/>
                  </a:lnTo>
                  <a:lnTo>
                    <a:pt x="4467490" y="14606"/>
                  </a:lnTo>
                  <a:lnTo>
                    <a:pt x="4508599" y="31979"/>
                  </a:lnTo>
                  <a:lnTo>
                    <a:pt x="4546140" y="55279"/>
                  </a:lnTo>
                  <a:lnTo>
                    <a:pt x="4579524" y="83916"/>
                  </a:lnTo>
                  <a:lnTo>
                    <a:pt x="4608161" y="117301"/>
                  </a:lnTo>
                  <a:lnTo>
                    <a:pt x="4631461" y="154845"/>
                  </a:lnTo>
                  <a:lnTo>
                    <a:pt x="4648833" y="195956"/>
                  </a:lnTo>
                  <a:lnTo>
                    <a:pt x="4659690" y="240046"/>
                  </a:lnTo>
                  <a:lnTo>
                    <a:pt x="4663440" y="286524"/>
                  </a:lnTo>
                  <a:lnTo>
                    <a:pt x="4663440" y="1432553"/>
                  </a:lnTo>
                  <a:lnTo>
                    <a:pt x="4663254" y="1434846"/>
                  </a:lnTo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50039" y="5392138"/>
            <a:ext cx="4079161" cy="112800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12700" marR="5080" indent="2540" algn="ctr">
              <a:lnSpc>
                <a:spcPct val="111900"/>
              </a:lnSpc>
              <a:spcBef>
                <a:spcPts val="309"/>
              </a:spcBef>
              <a:tabLst>
                <a:tab pos="2013585" algn="l"/>
              </a:tabLst>
            </a:pP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4.Pupils</a:t>
            </a:r>
            <a:r>
              <a:rPr sz="1600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will</a:t>
            </a: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C000"/>
                </a:solidFill>
                <a:latin typeface="Arial Black"/>
                <a:cs typeface="Arial Black"/>
              </a:rPr>
              <a:t>reflect</a:t>
            </a:r>
            <a:r>
              <a:rPr sz="1600" spc="-25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C000"/>
                </a:solidFill>
                <a:latin typeface="Arial Black"/>
                <a:cs typeface="Arial Black"/>
              </a:rPr>
              <a:t>on</a:t>
            </a:r>
            <a:r>
              <a:rPr sz="1600" spc="-3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FFC000"/>
                </a:solidFill>
                <a:latin typeface="Arial Black"/>
                <a:cs typeface="Arial Black"/>
              </a:rPr>
              <a:t>and </a:t>
            </a:r>
            <a:r>
              <a:rPr sz="1600" dirty="0">
                <a:solidFill>
                  <a:srgbClr val="FFC000"/>
                </a:solidFill>
                <a:latin typeface="Arial Black"/>
                <a:cs typeface="Arial Black"/>
              </a:rPr>
              <a:t>respond</a:t>
            </a:r>
            <a:r>
              <a:rPr sz="1600" spc="130" dirty="0">
                <a:solidFill>
                  <a:srgbClr val="FFC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teaching,</a:t>
            </a: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questions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6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texts</a:t>
            </a:r>
            <a:r>
              <a:rPr sz="1600" spc="-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Arial Black"/>
                <a:cs typeface="Arial Black"/>
              </a:rPr>
              <a:t>used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	to</a:t>
            </a:r>
            <a:r>
              <a:rPr sz="16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independently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make</a:t>
            </a:r>
            <a:r>
              <a:rPr sz="1600" spc="-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their</a:t>
            </a:r>
            <a:r>
              <a:rPr sz="160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00"/>
                </a:solidFill>
                <a:latin typeface="Arial Black"/>
                <a:cs typeface="Arial Black"/>
              </a:rPr>
              <a:t>P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oints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FFFFFF"/>
                </a:solidFill>
                <a:latin typeface="Arial Black"/>
                <a:cs typeface="Arial Black"/>
              </a:rPr>
              <a:t>giving</a:t>
            </a:r>
            <a:r>
              <a:rPr sz="160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FFFF00"/>
                </a:solidFill>
                <a:latin typeface="Arial Black"/>
                <a:cs typeface="Arial Black"/>
              </a:rPr>
              <a:t>E</a:t>
            </a:r>
            <a:r>
              <a:rPr sz="1600" spc="-10" dirty="0">
                <a:solidFill>
                  <a:srgbClr val="FFFFFF"/>
                </a:solidFill>
                <a:latin typeface="Arial Black"/>
                <a:cs typeface="Arial Black"/>
              </a:rPr>
              <a:t>vidence</a:t>
            </a:r>
            <a:endParaRPr sz="1600" dirty="0">
              <a:latin typeface="Arial Black"/>
              <a:cs typeface="Arial Black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69100" y="2912300"/>
            <a:ext cx="3685540" cy="2371725"/>
            <a:chOff x="169100" y="2912300"/>
            <a:chExt cx="3685540" cy="2371725"/>
          </a:xfrm>
        </p:grpSpPr>
        <p:sp>
          <p:nvSpPr>
            <p:cNvPr id="27" name="object 27"/>
            <p:cNvSpPr/>
            <p:nvPr/>
          </p:nvSpPr>
          <p:spPr>
            <a:xfrm>
              <a:off x="1952370" y="4791455"/>
              <a:ext cx="334645" cy="492125"/>
            </a:xfrm>
            <a:custGeom>
              <a:avLst/>
              <a:gdLst/>
              <a:ahLst/>
              <a:cxnLst/>
              <a:rect l="l" t="t" r="r" b="b"/>
              <a:pathLst>
                <a:path w="334644" h="492125">
                  <a:moveTo>
                    <a:pt x="15831" y="22224"/>
                  </a:moveTo>
                  <a:lnTo>
                    <a:pt x="33020" y="68072"/>
                  </a:lnTo>
                  <a:lnTo>
                    <a:pt x="69468" y="132207"/>
                  </a:lnTo>
                  <a:lnTo>
                    <a:pt x="107568" y="195072"/>
                  </a:lnTo>
                  <a:lnTo>
                    <a:pt x="147574" y="256921"/>
                  </a:lnTo>
                  <a:lnTo>
                    <a:pt x="189230" y="317627"/>
                  </a:lnTo>
                  <a:lnTo>
                    <a:pt x="232791" y="377063"/>
                  </a:lnTo>
                  <a:lnTo>
                    <a:pt x="278003" y="435229"/>
                  </a:lnTo>
                  <a:lnTo>
                    <a:pt x="324739" y="491998"/>
                  </a:lnTo>
                  <a:lnTo>
                    <a:pt x="334518" y="483870"/>
                  </a:lnTo>
                  <a:lnTo>
                    <a:pt x="287781" y="427101"/>
                  </a:lnTo>
                  <a:lnTo>
                    <a:pt x="242824" y="369316"/>
                  </a:lnTo>
                  <a:lnTo>
                    <a:pt x="199517" y="310134"/>
                  </a:lnTo>
                  <a:lnTo>
                    <a:pt x="157987" y="249809"/>
                  </a:lnTo>
                  <a:lnTo>
                    <a:pt x="118237" y="188214"/>
                  </a:lnTo>
                  <a:lnTo>
                    <a:pt x="80264" y="125603"/>
                  </a:lnTo>
                  <a:lnTo>
                    <a:pt x="44068" y="61849"/>
                  </a:lnTo>
                  <a:lnTo>
                    <a:pt x="26625" y="28909"/>
                  </a:lnTo>
                  <a:lnTo>
                    <a:pt x="15831" y="22224"/>
                  </a:lnTo>
                  <a:close/>
                </a:path>
                <a:path w="334644" h="492125">
                  <a:moveTo>
                    <a:pt x="4064" y="0"/>
                  </a:moveTo>
                  <a:lnTo>
                    <a:pt x="127" y="98933"/>
                  </a:lnTo>
                  <a:lnTo>
                    <a:pt x="104" y="99568"/>
                  </a:lnTo>
                  <a:lnTo>
                    <a:pt x="0" y="102489"/>
                  </a:lnTo>
                  <a:lnTo>
                    <a:pt x="2782" y="105537"/>
                  </a:lnTo>
                  <a:lnTo>
                    <a:pt x="6223" y="105537"/>
                  </a:lnTo>
                  <a:lnTo>
                    <a:pt x="9652" y="105791"/>
                  </a:lnTo>
                  <a:lnTo>
                    <a:pt x="12573" y="102997"/>
                  </a:lnTo>
                  <a:lnTo>
                    <a:pt x="12827" y="99568"/>
                  </a:lnTo>
                  <a:lnTo>
                    <a:pt x="15342" y="34828"/>
                  </a:lnTo>
                  <a:lnTo>
                    <a:pt x="4318" y="14097"/>
                  </a:lnTo>
                  <a:lnTo>
                    <a:pt x="15621" y="8128"/>
                  </a:lnTo>
                  <a:lnTo>
                    <a:pt x="17175" y="8128"/>
                  </a:lnTo>
                  <a:lnTo>
                    <a:pt x="4064" y="0"/>
                  </a:lnTo>
                  <a:close/>
                </a:path>
                <a:path w="334644" h="492125">
                  <a:moveTo>
                    <a:pt x="17175" y="8128"/>
                  </a:moveTo>
                  <a:lnTo>
                    <a:pt x="15621" y="8128"/>
                  </a:lnTo>
                  <a:lnTo>
                    <a:pt x="26625" y="28909"/>
                  </a:lnTo>
                  <a:lnTo>
                    <a:pt x="81661" y="62992"/>
                  </a:lnTo>
                  <a:lnTo>
                    <a:pt x="84581" y="64770"/>
                  </a:lnTo>
                  <a:lnTo>
                    <a:pt x="88518" y="63881"/>
                  </a:lnTo>
                  <a:lnTo>
                    <a:pt x="90297" y="60960"/>
                  </a:lnTo>
                  <a:lnTo>
                    <a:pt x="92202" y="57912"/>
                  </a:lnTo>
                  <a:lnTo>
                    <a:pt x="91312" y="53975"/>
                  </a:lnTo>
                  <a:lnTo>
                    <a:pt x="88265" y="52197"/>
                  </a:lnTo>
                  <a:lnTo>
                    <a:pt x="17175" y="8128"/>
                  </a:lnTo>
                  <a:close/>
                </a:path>
                <a:path w="334644" h="492125">
                  <a:moveTo>
                    <a:pt x="15621" y="8128"/>
                  </a:moveTo>
                  <a:lnTo>
                    <a:pt x="4318" y="14097"/>
                  </a:lnTo>
                  <a:lnTo>
                    <a:pt x="15342" y="34828"/>
                  </a:lnTo>
                  <a:lnTo>
                    <a:pt x="15831" y="22224"/>
                  </a:lnTo>
                  <a:lnTo>
                    <a:pt x="6604" y="16510"/>
                  </a:lnTo>
                  <a:lnTo>
                    <a:pt x="16256" y="11303"/>
                  </a:lnTo>
                  <a:lnTo>
                    <a:pt x="17302" y="11303"/>
                  </a:lnTo>
                  <a:lnTo>
                    <a:pt x="15621" y="8128"/>
                  </a:lnTo>
                  <a:close/>
                </a:path>
                <a:path w="334644" h="492125">
                  <a:moveTo>
                    <a:pt x="17302" y="11303"/>
                  </a:moveTo>
                  <a:lnTo>
                    <a:pt x="16256" y="11303"/>
                  </a:lnTo>
                  <a:lnTo>
                    <a:pt x="15831" y="22224"/>
                  </a:lnTo>
                  <a:lnTo>
                    <a:pt x="26625" y="28909"/>
                  </a:lnTo>
                  <a:lnTo>
                    <a:pt x="17302" y="11303"/>
                  </a:lnTo>
                  <a:close/>
                </a:path>
                <a:path w="334644" h="492125">
                  <a:moveTo>
                    <a:pt x="16256" y="11303"/>
                  </a:moveTo>
                  <a:lnTo>
                    <a:pt x="6604" y="16510"/>
                  </a:lnTo>
                  <a:lnTo>
                    <a:pt x="15831" y="22224"/>
                  </a:lnTo>
                  <a:lnTo>
                    <a:pt x="16053" y="16510"/>
                  </a:lnTo>
                  <a:lnTo>
                    <a:pt x="16147" y="14097"/>
                  </a:lnTo>
                  <a:lnTo>
                    <a:pt x="16256" y="11303"/>
                  </a:lnTo>
                  <a:close/>
                </a:path>
              </a:pathLst>
            </a:custGeom>
            <a:solidFill>
              <a:srgbClr val="6079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2117" y="2925318"/>
              <a:ext cx="3659504" cy="1690370"/>
            </a:xfrm>
            <a:custGeom>
              <a:avLst/>
              <a:gdLst/>
              <a:ahLst/>
              <a:cxnLst/>
              <a:rect l="l" t="t" r="r" b="b"/>
              <a:pathLst>
                <a:path w="3659504" h="1690370">
                  <a:moveTo>
                    <a:pt x="3377438" y="0"/>
                  </a:moveTo>
                  <a:lnTo>
                    <a:pt x="281698" y="0"/>
                  </a:lnTo>
                  <a:lnTo>
                    <a:pt x="236006" y="3686"/>
                  </a:lnTo>
                  <a:lnTo>
                    <a:pt x="192661" y="14360"/>
                  </a:lnTo>
                  <a:lnTo>
                    <a:pt x="152243" y="31440"/>
                  </a:lnTo>
                  <a:lnTo>
                    <a:pt x="115332" y="54347"/>
                  </a:lnTo>
                  <a:lnTo>
                    <a:pt x="82508" y="82502"/>
                  </a:lnTo>
                  <a:lnTo>
                    <a:pt x="54352" y="115324"/>
                  </a:lnTo>
                  <a:lnTo>
                    <a:pt x="31443" y="152233"/>
                  </a:lnTo>
                  <a:lnTo>
                    <a:pt x="14361" y="192649"/>
                  </a:lnTo>
                  <a:lnTo>
                    <a:pt x="3687" y="235994"/>
                  </a:lnTo>
                  <a:lnTo>
                    <a:pt x="0" y="281686"/>
                  </a:lnTo>
                  <a:lnTo>
                    <a:pt x="0" y="1408430"/>
                  </a:lnTo>
                  <a:lnTo>
                    <a:pt x="3687" y="1454121"/>
                  </a:lnTo>
                  <a:lnTo>
                    <a:pt x="14361" y="1497466"/>
                  </a:lnTo>
                  <a:lnTo>
                    <a:pt x="31443" y="1537882"/>
                  </a:lnTo>
                  <a:lnTo>
                    <a:pt x="54352" y="1574791"/>
                  </a:lnTo>
                  <a:lnTo>
                    <a:pt x="82508" y="1607613"/>
                  </a:lnTo>
                  <a:lnTo>
                    <a:pt x="115332" y="1635768"/>
                  </a:lnTo>
                  <a:lnTo>
                    <a:pt x="152243" y="1658675"/>
                  </a:lnTo>
                  <a:lnTo>
                    <a:pt x="192661" y="1675755"/>
                  </a:lnTo>
                  <a:lnTo>
                    <a:pt x="236006" y="1686429"/>
                  </a:lnTo>
                  <a:lnTo>
                    <a:pt x="281698" y="1690116"/>
                  </a:lnTo>
                  <a:lnTo>
                    <a:pt x="3377438" y="1690116"/>
                  </a:lnTo>
                  <a:lnTo>
                    <a:pt x="3423129" y="1686429"/>
                  </a:lnTo>
                  <a:lnTo>
                    <a:pt x="3466474" y="1675755"/>
                  </a:lnTo>
                  <a:lnTo>
                    <a:pt x="3506890" y="1658675"/>
                  </a:lnTo>
                  <a:lnTo>
                    <a:pt x="3543799" y="1635768"/>
                  </a:lnTo>
                  <a:lnTo>
                    <a:pt x="3576621" y="1607613"/>
                  </a:lnTo>
                  <a:lnTo>
                    <a:pt x="3604776" y="1574791"/>
                  </a:lnTo>
                  <a:lnTo>
                    <a:pt x="3627683" y="1537882"/>
                  </a:lnTo>
                  <a:lnTo>
                    <a:pt x="3644763" y="1497466"/>
                  </a:lnTo>
                  <a:lnTo>
                    <a:pt x="3655437" y="1454121"/>
                  </a:lnTo>
                  <a:lnTo>
                    <a:pt x="3659124" y="1408430"/>
                  </a:lnTo>
                  <a:lnTo>
                    <a:pt x="3659124" y="281686"/>
                  </a:lnTo>
                  <a:lnTo>
                    <a:pt x="3655437" y="235994"/>
                  </a:lnTo>
                  <a:lnTo>
                    <a:pt x="3644763" y="192649"/>
                  </a:lnTo>
                  <a:lnTo>
                    <a:pt x="3627683" y="152233"/>
                  </a:lnTo>
                  <a:lnTo>
                    <a:pt x="3604776" y="115324"/>
                  </a:lnTo>
                  <a:lnTo>
                    <a:pt x="3576621" y="82502"/>
                  </a:lnTo>
                  <a:lnTo>
                    <a:pt x="3543799" y="54347"/>
                  </a:lnTo>
                  <a:lnTo>
                    <a:pt x="3506890" y="31440"/>
                  </a:lnTo>
                  <a:lnTo>
                    <a:pt x="3466474" y="14360"/>
                  </a:lnTo>
                  <a:lnTo>
                    <a:pt x="3423129" y="3686"/>
                  </a:lnTo>
                  <a:lnTo>
                    <a:pt x="3377438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82117" y="2925318"/>
              <a:ext cx="3659504" cy="1690370"/>
            </a:xfrm>
            <a:custGeom>
              <a:avLst/>
              <a:gdLst/>
              <a:ahLst/>
              <a:cxnLst/>
              <a:rect l="l" t="t" r="r" b="b"/>
              <a:pathLst>
                <a:path w="3659504" h="1690370">
                  <a:moveTo>
                    <a:pt x="0" y="281686"/>
                  </a:moveTo>
                  <a:lnTo>
                    <a:pt x="3687" y="235994"/>
                  </a:lnTo>
                  <a:lnTo>
                    <a:pt x="14361" y="192649"/>
                  </a:lnTo>
                  <a:lnTo>
                    <a:pt x="31443" y="152233"/>
                  </a:lnTo>
                  <a:lnTo>
                    <a:pt x="54352" y="115324"/>
                  </a:lnTo>
                  <a:lnTo>
                    <a:pt x="82508" y="82502"/>
                  </a:lnTo>
                  <a:lnTo>
                    <a:pt x="115332" y="54347"/>
                  </a:lnTo>
                  <a:lnTo>
                    <a:pt x="152243" y="31440"/>
                  </a:lnTo>
                  <a:lnTo>
                    <a:pt x="192661" y="14360"/>
                  </a:lnTo>
                  <a:lnTo>
                    <a:pt x="236006" y="3686"/>
                  </a:lnTo>
                  <a:lnTo>
                    <a:pt x="281698" y="0"/>
                  </a:lnTo>
                  <a:lnTo>
                    <a:pt x="3377438" y="0"/>
                  </a:lnTo>
                  <a:lnTo>
                    <a:pt x="3423129" y="3686"/>
                  </a:lnTo>
                  <a:lnTo>
                    <a:pt x="3466474" y="14360"/>
                  </a:lnTo>
                  <a:lnTo>
                    <a:pt x="3506890" y="31440"/>
                  </a:lnTo>
                  <a:lnTo>
                    <a:pt x="3543799" y="54347"/>
                  </a:lnTo>
                  <a:lnTo>
                    <a:pt x="3576621" y="82502"/>
                  </a:lnTo>
                  <a:lnTo>
                    <a:pt x="3604776" y="115324"/>
                  </a:lnTo>
                  <a:lnTo>
                    <a:pt x="3627683" y="152233"/>
                  </a:lnTo>
                  <a:lnTo>
                    <a:pt x="3644763" y="192649"/>
                  </a:lnTo>
                  <a:lnTo>
                    <a:pt x="3655437" y="235994"/>
                  </a:lnTo>
                  <a:lnTo>
                    <a:pt x="3659124" y="281686"/>
                  </a:lnTo>
                  <a:lnTo>
                    <a:pt x="3659124" y="1408430"/>
                  </a:lnTo>
                  <a:lnTo>
                    <a:pt x="3655437" y="1454121"/>
                  </a:lnTo>
                  <a:lnTo>
                    <a:pt x="3644763" y="1497466"/>
                  </a:lnTo>
                  <a:lnTo>
                    <a:pt x="3627683" y="1537882"/>
                  </a:lnTo>
                  <a:lnTo>
                    <a:pt x="3604776" y="1574791"/>
                  </a:lnTo>
                  <a:lnTo>
                    <a:pt x="3576621" y="1607613"/>
                  </a:lnTo>
                  <a:lnTo>
                    <a:pt x="3543799" y="1635768"/>
                  </a:lnTo>
                  <a:lnTo>
                    <a:pt x="3506890" y="1658675"/>
                  </a:lnTo>
                  <a:lnTo>
                    <a:pt x="3466474" y="1675755"/>
                  </a:lnTo>
                  <a:lnTo>
                    <a:pt x="3423129" y="1686429"/>
                  </a:lnTo>
                  <a:lnTo>
                    <a:pt x="3377438" y="1690116"/>
                  </a:lnTo>
                  <a:lnTo>
                    <a:pt x="281698" y="1690116"/>
                  </a:lnTo>
                  <a:lnTo>
                    <a:pt x="236006" y="1686429"/>
                  </a:lnTo>
                  <a:lnTo>
                    <a:pt x="192661" y="1675755"/>
                  </a:lnTo>
                  <a:lnTo>
                    <a:pt x="152243" y="1658675"/>
                  </a:lnTo>
                  <a:lnTo>
                    <a:pt x="115332" y="1635768"/>
                  </a:lnTo>
                  <a:lnTo>
                    <a:pt x="82508" y="1607613"/>
                  </a:lnTo>
                  <a:lnTo>
                    <a:pt x="54352" y="1574791"/>
                  </a:lnTo>
                  <a:lnTo>
                    <a:pt x="31443" y="1537882"/>
                  </a:lnTo>
                  <a:lnTo>
                    <a:pt x="14361" y="1497466"/>
                  </a:lnTo>
                  <a:lnTo>
                    <a:pt x="3687" y="1454121"/>
                  </a:lnTo>
                  <a:lnTo>
                    <a:pt x="0" y="1408430"/>
                  </a:lnTo>
                  <a:lnTo>
                    <a:pt x="0" y="281686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352145" y="3016758"/>
            <a:ext cx="3750968" cy="14613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420" marR="231775" indent="-71755">
              <a:lnSpc>
                <a:spcPct val="105800"/>
              </a:lnSpc>
              <a:spcBef>
                <a:spcPts val="100"/>
              </a:spcBef>
              <a:tabLst>
                <a:tab pos="229679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Pupils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Arial Black"/>
                <a:cs typeface="Arial Black"/>
              </a:rPr>
              <a:t>link</a:t>
            </a: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their </a:t>
            </a: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learning</a:t>
            </a:r>
            <a:r>
              <a:rPr sz="2400" spc="4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to</a:t>
            </a:r>
            <a:r>
              <a:rPr sz="2400" spc="5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FFFF00"/>
                </a:solidFill>
                <a:latin typeface="Arial Black"/>
                <a:cs typeface="Arial Black"/>
              </a:rPr>
              <a:t>their</a:t>
            </a:r>
            <a:endParaRPr sz="2400" dirty="0">
              <a:latin typeface="Arial Black"/>
              <a:cs typeface="Arial Black"/>
            </a:endParaRPr>
          </a:p>
          <a:p>
            <a:pPr marL="103505" marR="5080" indent="-91440">
              <a:lnSpc>
                <a:spcPct val="98900"/>
              </a:lnSpc>
              <a:spcBef>
                <a:spcPts val="215"/>
              </a:spcBef>
              <a:tabLst>
                <a:tab pos="1902460" algn="l"/>
              </a:tabLst>
            </a:pP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Daily</a:t>
            </a:r>
            <a:r>
              <a:rPr sz="2400" spc="25" dirty="0">
                <a:solidFill>
                  <a:srgbClr val="FFFF00"/>
                </a:solidFill>
                <a:latin typeface="Arial Black"/>
                <a:cs typeface="Arial Black"/>
              </a:rPr>
              <a:t> </a:t>
            </a:r>
            <a:r>
              <a:rPr sz="2400" spc="-20" dirty="0">
                <a:solidFill>
                  <a:srgbClr val="FFFF00"/>
                </a:solidFill>
                <a:latin typeface="Arial Black"/>
                <a:cs typeface="Arial Black"/>
              </a:rPr>
              <a:t>lives</a:t>
            </a:r>
            <a:r>
              <a:rPr sz="2400" dirty="0">
                <a:solidFill>
                  <a:srgbClr val="FFFF00"/>
                </a:solidFill>
                <a:latin typeface="Arial Black"/>
                <a:cs typeface="Arial Black"/>
              </a:rPr>
              <a:t>	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lesson-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applying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800" b="1" spc="-10" dirty="0" smtClean="0">
                <a:solidFill>
                  <a:srgbClr val="FFFFFF"/>
                </a:solidFill>
                <a:latin typeface="Calibri"/>
                <a:cs typeface="Calibri"/>
              </a:rPr>
              <a:t>knowledge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21533" y="2656839"/>
            <a:ext cx="568960" cy="195580"/>
          </a:xfrm>
          <a:custGeom>
            <a:avLst/>
            <a:gdLst/>
            <a:ahLst/>
            <a:cxnLst/>
            <a:rect l="l" t="t" r="r" b="b"/>
            <a:pathLst>
              <a:path w="568960" h="195580">
                <a:moveTo>
                  <a:pt x="531775" y="36316"/>
                </a:moveTo>
                <a:lnTo>
                  <a:pt x="422275" y="56387"/>
                </a:lnTo>
                <a:lnTo>
                  <a:pt x="350520" y="72517"/>
                </a:lnTo>
                <a:lnTo>
                  <a:pt x="279146" y="90677"/>
                </a:lnTo>
                <a:lnTo>
                  <a:pt x="208280" y="110871"/>
                </a:lnTo>
                <a:lnTo>
                  <a:pt x="138176" y="133096"/>
                </a:lnTo>
                <a:lnTo>
                  <a:pt x="68580" y="157352"/>
                </a:lnTo>
                <a:lnTo>
                  <a:pt x="0" y="183642"/>
                </a:lnTo>
                <a:lnTo>
                  <a:pt x="4445" y="195452"/>
                </a:lnTo>
                <a:lnTo>
                  <a:pt x="73152" y="169290"/>
                </a:lnTo>
                <a:lnTo>
                  <a:pt x="142367" y="145161"/>
                </a:lnTo>
                <a:lnTo>
                  <a:pt x="212217" y="122936"/>
                </a:lnTo>
                <a:lnTo>
                  <a:pt x="282702" y="102997"/>
                </a:lnTo>
                <a:lnTo>
                  <a:pt x="353695" y="84836"/>
                </a:lnTo>
                <a:lnTo>
                  <a:pt x="425069" y="68834"/>
                </a:lnTo>
                <a:lnTo>
                  <a:pt x="497078" y="54863"/>
                </a:lnTo>
                <a:lnTo>
                  <a:pt x="533836" y="48867"/>
                </a:lnTo>
                <a:lnTo>
                  <a:pt x="543571" y="40824"/>
                </a:lnTo>
                <a:lnTo>
                  <a:pt x="531775" y="36316"/>
                </a:lnTo>
                <a:close/>
              </a:path>
              <a:path w="568960" h="195580">
                <a:moveTo>
                  <a:pt x="557501" y="32512"/>
                </a:moveTo>
                <a:lnTo>
                  <a:pt x="554990" y="32512"/>
                </a:lnTo>
                <a:lnTo>
                  <a:pt x="556960" y="44704"/>
                </a:lnTo>
                <a:lnTo>
                  <a:pt x="557022" y="45085"/>
                </a:lnTo>
                <a:lnTo>
                  <a:pt x="533836" y="48867"/>
                </a:lnTo>
                <a:lnTo>
                  <a:pt x="481203" y="92329"/>
                </a:lnTo>
                <a:lnTo>
                  <a:pt x="480822" y="96265"/>
                </a:lnTo>
                <a:lnTo>
                  <a:pt x="485267" y="101726"/>
                </a:lnTo>
                <a:lnTo>
                  <a:pt x="489331" y="102108"/>
                </a:lnTo>
                <a:lnTo>
                  <a:pt x="491998" y="99822"/>
                </a:lnTo>
                <a:lnTo>
                  <a:pt x="568452" y="36702"/>
                </a:lnTo>
                <a:lnTo>
                  <a:pt x="557501" y="32512"/>
                </a:lnTo>
                <a:close/>
              </a:path>
              <a:path w="568960" h="195580">
                <a:moveTo>
                  <a:pt x="543571" y="40824"/>
                </a:moveTo>
                <a:lnTo>
                  <a:pt x="533836" y="48867"/>
                </a:lnTo>
                <a:lnTo>
                  <a:pt x="557022" y="45085"/>
                </a:lnTo>
                <a:lnTo>
                  <a:pt x="556960" y="44704"/>
                </a:lnTo>
                <a:lnTo>
                  <a:pt x="553720" y="44704"/>
                </a:lnTo>
                <a:lnTo>
                  <a:pt x="543571" y="40824"/>
                </a:lnTo>
                <a:close/>
              </a:path>
              <a:path w="568960" h="195580">
                <a:moveTo>
                  <a:pt x="551942" y="33909"/>
                </a:moveTo>
                <a:lnTo>
                  <a:pt x="543571" y="40824"/>
                </a:lnTo>
                <a:lnTo>
                  <a:pt x="553720" y="44704"/>
                </a:lnTo>
                <a:lnTo>
                  <a:pt x="551942" y="33909"/>
                </a:lnTo>
                <a:close/>
              </a:path>
              <a:path w="568960" h="195580">
                <a:moveTo>
                  <a:pt x="555215" y="33909"/>
                </a:moveTo>
                <a:lnTo>
                  <a:pt x="551942" y="33909"/>
                </a:lnTo>
                <a:lnTo>
                  <a:pt x="553720" y="44704"/>
                </a:lnTo>
                <a:lnTo>
                  <a:pt x="556960" y="44704"/>
                </a:lnTo>
                <a:lnTo>
                  <a:pt x="555215" y="33909"/>
                </a:lnTo>
                <a:close/>
              </a:path>
              <a:path w="568960" h="195580">
                <a:moveTo>
                  <a:pt x="554990" y="32512"/>
                </a:moveTo>
                <a:lnTo>
                  <a:pt x="531775" y="36316"/>
                </a:lnTo>
                <a:lnTo>
                  <a:pt x="543571" y="40824"/>
                </a:lnTo>
                <a:lnTo>
                  <a:pt x="551942" y="33909"/>
                </a:lnTo>
                <a:lnTo>
                  <a:pt x="555215" y="33909"/>
                </a:lnTo>
                <a:lnTo>
                  <a:pt x="554990" y="32512"/>
                </a:lnTo>
                <a:close/>
              </a:path>
              <a:path w="568960" h="195580">
                <a:moveTo>
                  <a:pt x="472567" y="0"/>
                </a:moveTo>
                <a:lnTo>
                  <a:pt x="468884" y="1650"/>
                </a:lnTo>
                <a:lnTo>
                  <a:pt x="466344" y="8255"/>
                </a:lnTo>
                <a:lnTo>
                  <a:pt x="467995" y="11937"/>
                </a:lnTo>
                <a:lnTo>
                  <a:pt x="531775" y="36316"/>
                </a:lnTo>
                <a:lnTo>
                  <a:pt x="554990" y="32512"/>
                </a:lnTo>
                <a:lnTo>
                  <a:pt x="557501" y="32512"/>
                </a:lnTo>
                <a:lnTo>
                  <a:pt x="472567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-12255"/>
            <a:ext cx="9170035" cy="1443355"/>
            <a:chOff x="-12255" y="-12255"/>
            <a:chExt cx="9170035" cy="1443355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9144000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144000" y="1417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762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0" y="1417319"/>
                  </a:moveTo>
                  <a:lnTo>
                    <a:pt x="9144000" y="1417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490220" marR="5080" indent="-459105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What</a:t>
            </a:r>
            <a:r>
              <a:rPr sz="4000" spc="-60" dirty="0"/>
              <a:t> </a:t>
            </a:r>
            <a:r>
              <a:rPr sz="4000" dirty="0"/>
              <a:t>Are</a:t>
            </a:r>
            <a:r>
              <a:rPr sz="4000" spc="-60" dirty="0"/>
              <a:t> </a:t>
            </a:r>
            <a:r>
              <a:rPr sz="4000" dirty="0"/>
              <a:t>The</a:t>
            </a:r>
            <a:r>
              <a:rPr sz="4000" spc="-65" dirty="0"/>
              <a:t> </a:t>
            </a:r>
            <a:r>
              <a:rPr sz="4000" dirty="0"/>
              <a:t>Key</a:t>
            </a:r>
            <a:r>
              <a:rPr sz="4000" spc="-65" dirty="0"/>
              <a:t> </a:t>
            </a:r>
            <a:r>
              <a:rPr sz="4000" dirty="0"/>
              <a:t>Elements</a:t>
            </a:r>
            <a:r>
              <a:rPr sz="4000" spc="-65" dirty="0"/>
              <a:t> </a:t>
            </a:r>
            <a:r>
              <a:rPr sz="4000" spc="-25" dirty="0"/>
              <a:t>Of </a:t>
            </a:r>
            <a:r>
              <a:rPr sz="4000" dirty="0"/>
              <a:t>An</a:t>
            </a:r>
            <a:r>
              <a:rPr sz="4000" spc="-30" dirty="0"/>
              <a:t> </a:t>
            </a:r>
            <a:r>
              <a:rPr sz="4000" dirty="0">
                <a:solidFill>
                  <a:srgbClr val="FFFF00"/>
                </a:solidFill>
              </a:rPr>
              <a:t>Outstanding</a:t>
            </a:r>
            <a:r>
              <a:rPr sz="4000" spc="-30" dirty="0">
                <a:solidFill>
                  <a:srgbClr val="FFFF00"/>
                </a:solidFill>
              </a:rPr>
              <a:t> </a:t>
            </a:r>
            <a:r>
              <a:rPr sz="4000" dirty="0"/>
              <a:t>RE</a:t>
            </a:r>
            <a:r>
              <a:rPr sz="4000" spc="-30" dirty="0"/>
              <a:t> </a:t>
            </a:r>
            <a:r>
              <a:rPr sz="4000" spc="-10" dirty="0"/>
              <a:t>Lesson?</a:t>
            </a:r>
            <a:endParaRPr sz="4000"/>
          </a:p>
        </p:txBody>
      </p:sp>
      <p:sp>
        <p:nvSpPr>
          <p:cNvPr id="6" name="object 6"/>
          <p:cNvSpPr/>
          <p:nvPr/>
        </p:nvSpPr>
        <p:spPr>
          <a:xfrm>
            <a:off x="108204" y="1484375"/>
            <a:ext cx="4387850" cy="5184775"/>
          </a:xfrm>
          <a:custGeom>
            <a:avLst/>
            <a:gdLst/>
            <a:ahLst/>
            <a:cxnLst/>
            <a:rect l="l" t="t" r="r" b="b"/>
            <a:pathLst>
              <a:path w="4387850" h="5184775">
                <a:moveTo>
                  <a:pt x="4387596" y="0"/>
                </a:moveTo>
                <a:lnTo>
                  <a:pt x="0" y="0"/>
                </a:lnTo>
                <a:lnTo>
                  <a:pt x="0" y="5184648"/>
                </a:lnTo>
                <a:lnTo>
                  <a:pt x="4387596" y="5184648"/>
                </a:lnTo>
                <a:lnTo>
                  <a:pt x="43875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334" y="1467993"/>
            <a:ext cx="4220845" cy="5115503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4965" marR="421005" indent="-342900">
              <a:lnSpc>
                <a:spcPts val="1340"/>
              </a:lnSpc>
              <a:spcBef>
                <a:spcPts val="430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well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planned</a:t>
            </a:r>
            <a:r>
              <a:rPr sz="14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lesson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will</a:t>
            </a:r>
            <a:r>
              <a:rPr sz="14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have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6F2F9F"/>
                </a:solidFill>
                <a:latin typeface="Arial Black"/>
                <a:cs typeface="Arial Black"/>
              </a:rPr>
              <a:t>all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relevant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resources</a:t>
            </a:r>
            <a:r>
              <a:rPr sz="14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in</a:t>
            </a:r>
            <a:r>
              <a:rPr sz="1400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place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prior</a:t>
            </a:r>
            <a:r>
              <a:rPr sz="1400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25" dirty="0">
                <a:solidFill>
                  <a:srgbClr val="6F2F9F"/>
                </a:solidFill>
                <a:latin typeface="Arial Black"/>
                <a:cs typeface="Arial Black"/>
              </a:rPr>
              <a:t>to </a:t>
            </a: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starting</a:t>
            </a:r>
            <a:endParaRPr sz="1400" dirty="0">
              <a:latin typeface="Arial Black"/>
              <a:cs typeface="Arial Black"/>
            </a:endParaRPr>
          </a:p>
          <a:p>
            <a:pPr marL="354965" marR="276860" indent="-342900">
              <a:lnSpc>
                <a:spcPts val="1340"/>
              </a:lnSpc>
              <a:spcBef>
                <a:spcPts val="350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Clear</a:t>
            </a:r>
            <a:r>
              <a:rPr sz="14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Learning</a:t>
            </a:r>
            <a:r>
              <a:rPr sz="14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Objective</a:t>
            </a:r>
            <a:r>
              <a:rPr sz="14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latin typeface="Calibri"/>
                <a:cs typeface="Calibri"/>
              </a:rPr>
              <a:t>linked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topic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being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taught-</a:t>
            </a:r>
            <a:r>
              <a:rPr sz="1400" spc="-10" dirty="0">
                <a:latin typeface="Calibri"/>
                <a:cs typeface="Calibri"/>
              </a:rPr>
              <a:t>explained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unpicked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by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CT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lang="en-US" sz="1400" spc="-35" dirty="0" smtClean="0">
                <a:latin typeface="Calibri"/>
                <a:cs typeface="Calibri"/>
              </a:rPr>
              <a:t>the </a:t>
            </a:r>
            <a:r>
              <a:rPr sz="1400" spc="-10" dirty="0" smtClean="0">
                <a:latin typeface="Calibri"/>
                <a:cs typeface="Calibri"/>
              </a:rPr>
              <a:t>class</a:t>
            </a:r>
            <a:endParaRPr sz="1400" dirty="0">
              <a:latin typeface="Calibri"/>
              <a:cs typeface="Calibri"/>
            </a:endParaRPr>
          </a:p>
          <a:p>
            <a:pPr marL="354965" indent="-342265">
              <a:lnSpc>
                <a:spcPts val="1510"/>
              </a:lnSpc>
              <a:spcBef>
                <a:spcPts val="20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Lighted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candle,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or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song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or</a:t>
            </a:r>
            <a:r>
              <a:rPr sz="14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reflective</a:t>
            </a:r>
            <a:endParaRPr sz="1400" dirty="0">
              <a:latin typeface="Arial Black"/>
              <a:cs typeface="Arial Black"/>
            </a:endParaRPr>
          </a:p>
          <a:p>
            <a:pPr marL="354965">
              <a:lnSpc>
                <a:spcPts val="1345"/>
              </a:lnSpc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music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and</a:t>
            </a:r>
            <a:r>
              <a:rPr sz="14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Prayer</a:t>
            </a:r>
            <a:r>
              <a:rPr sz="14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to</a:t>
            </a:r>
            <a:r>
              <a:rPr sz="1400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set</a:t>
            </a:r>
            <a:r>
              <a:rPr sz="14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the</a:t>
            </a:r>
            <a:r>
              <a:rPr sz="1400" spc="-2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mood(pupil</a:t>
            </a:r>
            <a:endParaRPr sz="1400" dirty="0">
              <a:latin typeface="Arial Black"/>
              <a:cs typeface="Arial Black"/>
            </a:endParaRPr>
          </a:p>
          <a:p>
            <a:pPr marL="354965">
              <a:lnSpc>
                <a:spcPts val="1515"/>
              </a:lnSpc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/</a:t>
            </a:r>
            <a:r>
              <a:rPr sz="1400" spc="-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adult</a:t>
            </a:r>
            <a:r>
              <a:rPr sz="14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6F2F9F"/>
                </a:solidFill>
                <a:latin typeface="Arial Black"/>
                <a:cs typeface="Arial Black"/>
              </a:rPr>
              <a:t>led)</a:t>
            </a:r>
            <a:endParaRPr sz="1400" dirty="0">
              <a:latin typeface="Arial Black"/>
              <a:cs typeface="Arial Black"/>
            </a:endParaRPr>
          </a:p>
          <a:p>
            <a:pPr marL="354965" marR="24130" indent="-342900">
              <a:lnSpc>
                <a:spcPct val="8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Sources</a:t>
            </a:r>
            <a:r>
              <a:rPr sz="1400" spc="-15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bring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objective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 smtClean="0">
                <a:latin typeface="Calibri"/>
                <a:cs typeface="Calibri"/>
              </a:rPr>
              <a:t>life</a:t>
            </a:r>
            <a:r>
              <a:rPr lang="en-US" sz="1400" dirty="0" smtClean="0">
                <a:latin typeface="Calibri"/>
                <a:cs typeface="Calibri"/>
              </a:rPr>
              <a:t> -example</a:t>
            </a:r>
            <a:r>
              <a:rPr sz="1400" dirty="0" smtClean="0">
                <a:latin typeface="Calibri"/>
                <a:cs typeface="Calibri"/>
              </a:rPr>
              <a:t>:</a:t>
            </a:r>
            <a:r>
              <a:rPr sz="1400" spc="-15" dirty="0" smtClean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song/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hymn, scripture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text/story,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picture,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Famous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Work,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Film </a:t>
            </a:r>
            <a:r>
              <a:rPr sz="1400" dirty="0">
                <a:latin typeface="Calibri"/>
                <a:cs typeface="Calibri"/>
              </a:rPr>
              <a:t>clip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Resource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Person</a:t>
            </a:r>
            <a:endParaRPr sz="1400" dirty="0">
              <a:latin typeface="Calibri"/>
              <a:cs typeface="Calibri"/>
            </a:endParaRPr>
          </a:p>
          <a:p>
            <a:pPr marL="354965" marR="335280" indent="-342900">
              <a:lnSpc>
                <a:spcPts val="1340"/>
              </a:lnSpc>
              <a:spcBef>
                <a:spcPts val="330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dirty="0" smtClean="0">
                <a:solidFill>
                  <a:srgbClr val="6F2F9F"/>
                </a:solidFill>
                <a:latin typeface="Arial Black"/>
                <a:cs typeface="Arial Black"/>
              </a:rPr>
              <a:t>Reading</a:t>
            </a:r>
            <a:r>
              <a:rPr lang="en-US" sz="1400" dirty="0" smtClean="0">
                <a:solidFill>
                  <a:srgbClr val="6F2F9F"/>
                </a:solidFill>
                <a:latin typeface="Arial Black"/>
                <a:cs typeface="Arial Black"/>
              </a:rPr>
              <a:t> and discussion of scripture</a:t>
            </a:r>
            <a:r>
              <a:rPr sz="1400" spc="65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text</a:t>
            </a:r>
            <a:r>
              <a:rPr lang="en-US" sz="14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 or v</a:t>
            </a:r>
            <a:r>
              <a:rPr sz="14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iewing</a:t>
            </a:r>
            <a:r>
              <a:rPr lang="en-US" sz="14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:</a:t>
            </a:r>
            <a:r>
              <a:rPr sz="1400" spc="-165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Painting/Film </a:t>
            </a:r>
            <a:r>
              <a:rPr sz="1400" spc="-10" dirty="0" smtClean="0">
                <a:latin typeface="Calibri"/>
                <a:cs typeface="Calibri"/>
              </a:rPr>
              <a:t>Clip</a:t>
            </a:r>
            <a:r>
              <a:rPr lang="en-US" sz="1400" spc="-10" dirty="0" smtClean="0">
                <a:latin typeface="Calibri"/>
                <a:cs typeface="Calibri"/>
              </a:rPr>
              <a:t> or </a:t>
            </a:r>
            <a:r>
              <a:rPr sz="1400" spc="-10" dirty="0" smtClean="0">
                <a:latin typeface="Calibri"/>
                <a:cs typeface="Calibri"/>
              </a:rPr>
              <a:t>conducting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Interview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lang="en-US" sz="1400" spc="-20" dirty="0" smtClean="0">
                <a:latin typeface="Calibri"/>
                <a:cs typeface="Calibri"/>
              </a:rPr>
              <a:t>with resource person </a:t>
            </a:r>
            <a:r>
              <a:rPr sz="1400" spc="-20" dirty="0" smtClean="0">
                <a:latin typeface="Calibri"/>
                <a:cs typeface="Calibri"/>
              </a:rPr>
              <a:t>etc</a:t>
            </a:r>
            <a:r>
              <a:rPr sz="1400" spc="-2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354965" marR="170815" indent="-342900">
              <a:lnSpc>
                <a:spcPct val="80100"/>
              </a:lnSpc>
              <a:spcBef>
                <a:spcPts val="350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Total</a:t>
            </a:r>
            <a:r>
              <a:rPr lang="en-US" sz="14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,</a:t>
            </a:r>
            <a:r>
              <a:rPr sz="1400" spc="-35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quality</a:t>
            </a:r>
            <a:r>
              <a:rPr sz="1400" spc="-5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class</a:t>
            </a:r>
            <a:r>
              <a:rPr sz="1400" spc="-5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engagement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20" dirty="0">
                <a:solidFill>
                  <a:srgbClr val="6F2F9F"/>
                </a:solidFill>
                <a:latin typeface="Arial Black"/>
                <a:cs typeface="Arial Black"/>
              </a:rPr>
              <a:t>with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examination</a:t>
            </a:r>
            <a:r>
              <a:rPr sz="14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and</a:t>
            </a:r>
            <a:r>
              <a:rPr sz="1400" spc="-2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analysis</a:t>
            </a:r>
            <a:r>
              <a:rPr sz="14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scripture</a:t>
            </a:r>
            <a:r>
              <a:rPr sz="1400" spc="-20" dirty="0">
                <a:latin typeface="Calibri"/>
                <a:cs typeface="Calibri"/>
              </a:rPr>
              <a:t> text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story/extract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Film/Art</a:t>
            </a:r>
            <a:r>
              <a:rPr sz="1400" spc="-20" dirty="0">
                <a:latin typeface="Calibri"/>
                <a:cs typeface="Calibri"/>
              </a:rPr>
              <a:t> work</a:t>
            </a:r>
            <a:endParaRPr sz="1400" dirty="0">
              <a:latin typeface="Calibri"/>
              <a:cs typeface="Calibri"/>
            </a:endParaRPr>
          </a:p>
          <a:p>
            <a:pPr marL="354965" marR="5080" indent="-342900">
              <a:lnSpc>
                <a:spcPct val="8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CT</a:t>
            </a:r>
            <a:r>
              <a:rPr sz="1400" spc="-5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and</a:t>
            </a:r>
            <a:r>
              <a:rPr sz="14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TA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demonstrating</a:t>
            </a:r>
            <a:r>
              <a:rPr sz="14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excellent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subject</a:t>
            </a:r>
            <a:r>
              <a:rPr sz="1400" spc="-7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spc="-10" dirty="0">
                <a:solidFill>
                  <a:srgbClr val="6F2F9F"/>
                </a:solidFill>
                <a:latin typeface="Arial Black"/>
                <a:cs typeface="Arial Black"/>
              </a:rPr>
              <a:t>knowledge</a:t>
            </a:r>
            <a:r>
              <a:rPr sz="1400" spc="-1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ability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facts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details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while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explaining/clarifying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any </a:t>
            </a:r>
            <a:r>
              <a:rPr sz="1400" dirty="0">
                <a:latin typeface="Calibri"/>
                <a:cs typeface="Calibri"/>
              </a:rPr>
              <a:t>misconceptions</a:t>
            </a:r>
            <a:r>
              <a:rPr sz="1400" spc="204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may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arise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pupils</a:t>
            </a:r>
            <a:endParaRPr sz="1400" dirty="0">
              <a:latin typeface="Calibri"/>
              <a:cs typeface="Calibri"/>
            </a:endParaRPr>
          </a:p>
          <a:p>
            <a:pPr marL="354965" marR="16510" indent="-342900">
              <a:lnSpc>
                <a:spcPct val="80000"/>
              </a:lnSpc>
              <a:spcBef>
                <a:spcPts val="335"/>
              </a:spcBef>
              <a:buFont typeface="Arial MT"/>
              <a:buChar char="•"/>
              <a:tabLst>
                <a:tab pos="354965" algn="l"/>
              </a:tabLst>
            </a:pP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Paired/table</a:t>
            </a:r>
            <a:r>
              <a:rPr sz="14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lang="en-US" sz="1400" spc="-45" dirty="0" smtClean="0">
                <a:solidFill>
                  <a:srgbClr val="6F2F9F"/>
                </a:solidFill>
                <a:latin typeface="Arial Black"/>
                <a:cs typeface="Arial Black"/>
              </a:rPr>
              <a:t>group </a:t>
            </a:r>
            <a:r>
              <a:rPr sz="1400" dirty="0" smtClean="0">
                <a:solidFill>
                  <a:srgbClr val="6F2F9F"/>
                </a:solidFill>
                <a:latin typeface="Arial Black"/>
                <a:cs typeface="Arial Black"/>
              </a:rPr>
              <a:t>or</a:t>
            </a:r>
            <a:r>
              <a:rPr sz="1400" spc="-25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class</a:t>
            </a:r>
            <a:r>
              <a:rPr sz="1400" spc="-5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6F2F9F"/>
                </a:solidFill>
                <a:latin typeface="Arial Black"/>
                <a:cs typeface="Arial Black"/>
              </a:rPr>
              <a:t>discussion</a:t>
            </a:r>
            <a:r>
              <a:rPr sz="1400" spc="-3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latin typeface="Calibri"/>
                <a:cs typeface="Calibri"/>
              </a:rPr>
              <a:t>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the </a:t>
            </a:r>
            <a:r>
              <a:rPr sz="1400" dirty="0">
                <a:latin typeface="Calibri"/>
                <a:cs typeface="Calibri"/>
              </a:rPr>
              <a:t>topic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deepen</a:t>
            </a:r>
            <a:r>
              <a:rPr sz="1400" spc="-10" dirty="0">
                <a:latin typeface="Calibri"/>
                <a:cs typeface="Calibri"/>
              </a:rPr>
              <a:t> understanding</a:t>
            </a:r>
            <a:r>
              <a:rPr sz="1400" dirty="0">
                <a:latin typeface="Calibri"/>
                <a:cs typeface="Calibri"/>
              </a:rPr>
              <a:t> and</a:t>
            </a:r>
            <a:r>
              <a:rPr sz="1400" spc="25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clarify misconceptions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well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2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further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adding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facts</a:t>
            </a:r>
            <a:r>
              <a:rPr sz="1400" spc="-25" dirty="0">
                <a:latin typeface="Calibri"/>
                <a:cs typeface="Calibri"/>
              </a:rPr>
              <a:t> and </a:t>
            </a:r>
            <a:r>
              <a:rPr sz="1400" dirty="0">
                <a:latin typeface="Calibri"/>
                <a:cs typeface="Calibri"/>
              </a:rPr>
              <a:t>details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pupils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adults-referencing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scriptures</a:t>
            </a:r>
            <a:r>
              <a:rPr sz="1400" spc="-25" dirty="0">
                <a:latin typeface="Calibri"/>
                <a:cs typeface="Calibri"/>
              </a:rPr>
              <a:t> or </a:t>
            </a:r>
            <a:r>
              <a:rPr sz="1400" dirty="0">
                <a:latin typeface="Calibri"/>
                <a:cs typeface="Calibri"/>
              </a:rPr>
              <a:t>other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sources.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648200" y="1484375"/>
            <a:ext cx="4495800" cy="5184775"/>
          </a:xfrm>
          <a:custGeom>
            <a:avLst/>
            <a:gdLst/>
            <a:ahLst/>
            <a:cxnLst/>
            <a:rect l="l" t="t" r="r" b="b"/>
            <a:pathLst>
              <a:path w="4495800" h="5184775">
                <a:moveTo>
                  <a:pt x="4495800" y="0"/>
                </a:moveTo>
                <a:lnTo>
                  <a:pt x="0" y="0"/>
                </a:lnTo>
                <a:lnTo>
                  <a:pt x="0" y="5184648"/>
                </a:lnTo>
                <a:lnTo>
                  <a:pt x="4495800" y="5184648"/>
                </a:lnTo>
                <a:lnTo>
                  <a:pt x="449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27575" y="1506092"/>
            <a:ext cx="4298950" cy="5244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903605" indent="-3435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Have a r</a:t>
            </a:r>
            <a:r>
              <a:rPr sz="16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eflection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on</a:t>
            </a:r>
            <a:r>
              <a:rPr sz="16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the</a:t>
            </a:r>
            <a:r>
              <a:rPr sz="1600" spc="-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Arial Black"/>
                <a:cs typeface="Arial Black"/>
              </a:rPr>
              <a:t>message, </a:t>
            </a:r>
            <a:r>
              <a:rPr sz="16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lesson</a:t>
            </a:r>
            <a:r>
              <a:rPr lang="en-US" sz="16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 or </a:t>
            </a:r>
            <a:r>
              <a:rPr sz="1600" spc="-10" dirty="0" smtClean="0">
                <a:solidFill>
                  <a:srgbClr val="6F2F9F"/>
                </a:solidFill>
                <a:latin typeface="Arial Black"/>
                <a:cs typeface="Arial Black"/>
              </a:rPr>
              <a:t>moral</a:t>
            </a:r>
            <a:endParaRPr sz="1600" dirty="0">
              <a:latin typeface="Arial Black"/>
              <a:cs typeface="Arial Black"/>
            </a:endParaRPr>
          </a:p>
          <a:p>
            <a:pPr marL="355600" marR="26034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1600" dirty="0" smtClean="0">
                <a:solidFill>
                  <a:srgbClr val="6F2F9F"/>
                </a:solidFill>
                <a:latin typeface="Arial Black"/>
                <a:cs typeface="Arial Black"/>
              </a:rPr>
              <a:t>Set d</a:t>
            </a:r>
            <a:r>
              <a:rPr sz="1600" dirty="0" smtClean="0">
                <a:solidFill>
                  <a:srgbClr val="6F2F9F"/>
                </a:solidFill>
                <a:latin typeface="Arial Black"/>
                <a:cs typeface="Arial Black"/>
              </a:rPr>
              <a:t>ifferentiated</a:t>
            </a:r>
            <a:r>
              <a:rPr lang="en-US" sz="1600" dirty="0" smtClean="0">
                <a:solidFill>
                  <a:srgbClr val="6F2F9F"/>
                </a:solidFill>
                <a:latin typeface="Arial Black"/>
                <a:cs typeface="Arial Black"/>
              </a:rPr>
              <a:t>/adapted</a:t>
            </a:r>
            <a:r>
              <a:rPr sz="1600" spc="-6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written</a:t>
            </a:r>
            <a:r>
              <a:rPr sz="1600" spc="-5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lang="en-US" sz="1600" spc="-50" dirty="0" smtClean="0">
                <a:solidFill>
                  <a:srgbClr val="6F2F9F"/>
                </a:solidFill>
                <a:latin typeface="Arial Black"/>
                <a:cs typeface="Arial Black"/>
              </a:rPr>
              <a:t>task or </a:t>
            </a:r>
            <a:r>
              <a:rPr sz="1600" dirty="0" smtClean="0">
                <a:solidFill>
                  <a:srgbClr val="6F2F9F"/>
                </a:solidFill>
                <a:latin typeface="Arial Black"/>
                <a:cs typeface="Arial Black"/>
              </a:rPr>
              <a:t>activity</a:t>
            </a:r>
            <a:r>
              <a:rPr sz="1600" spc="-5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Arial Black"/>
                <a:cs typeface="Arial Black"/>
              </a:rPr>
              <a:t>or </a:t>
            </a:r>
            <a:r>
              <a:rPr lang="en-US" sz="1600" dirty="0" smtClean="0">
                <a:solidFill>
                  <a:srgbClr val="6F2F9F"/>
                </a:solidFill>
                <a:latin typeface="Arial Black"/>
                <a:cs typeface="Arial Black"/>
              </a:rPr>
              <a:t>engagement in </a:t>
            </a:r>
            <a:r>
              <a:rPr sz="1600" dirty="0" smtClean="0">
                <a:solidFill>
                  <a:srgbClr val="6F2F9F"/>
                </a:solidFill>
                <a:latin typeface="Arial Black"/>
                <a:cs typeface="Arial Black"/>
              </a:rPr>
              <a:t>drama</a:t>
            </a:r>
            <a:r>
              <a:rPr sz="1600" spc="-6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 smtClean="0">
                <a:solidFill>
                  <a:srgbClr val="6F2F9F"/>
                </a:solidFill>
                <a:latin typeface="Arial Black"/>
                <a:cs typeface="Arial Black"/>
              </a:rPr>
              <a:t>&amp;</a:t>
            </a:r>
            <a:r>
              <a:rPr lang="en-US" sz="1600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 smtClean="0">
                <a:solidFill>
                  <a:srgbClr val="6F2F9F"/>
                </a:solidFill>
                <a:latin typeface="Arial Black"/>
                <a:cs typeface="Arial Black"/>
              </a:rPr>
              <a:t>role</a:t>
            </a:r>
            <a:r>
              <a:rPr sz="1600" spc="-25" dirty="0" smtClean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play</a:t>
            </a:r>
            <a:r>
              <a:rPr sz="16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activity</a:t>
            </a:r>
            <a:r>
              <a:rPr sz="1600" spc="-1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tease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out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 smtClean="0">
                <a:latin typeface="Calibri"/>
                <a:cs typeface="Calibri"/>
              </a:rPr>
              <a:t>learning</a:t>
            </a:r>
            <a:r>
              <a:rPr lang="en-US" sz="1600" spc="-10" dirty="0" smtClean="0">
                <a:latin typeface="Calibri"/>
                <a:cs typeface="Calibri"/>
              </a:rPr>
              <a:t> which will</a:t>
            </a:r>
            <a:r>
              <a:rPr sz="1600" spc="-60" dirty="0" smtClean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assess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pupils’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level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of </a:t>
            </a:r>
            <a:r>
              <a:rPr sz="1600" spc="-10" dirty="0">
                <a:latin typeface="Calibri"/>
                <a:cs typeface="Calibri"/>
              </a:rPr>
              <a:t>understanding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what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was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taught</a:t>
            </a:r>
            <a:endParaRPr sz="1600" dirty="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Have</a:t>
            </a:r>
            <a:r>
              <a:rPr sz="1600" spc="-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pupils</a:t>
            </a:r>
            <a:r>
              <a:rPr sz="1600" spc="-4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spc="-30" dirty="0">
                <a:solidFill>
                  <a:srgbClr val="6F2F9F"/>
                </a:solidFill>
                <a:latin typeface="Arial Black"/>
                <a:cs typeface="Arial Black"/>
              </a:rPr>
              <a:t>Relate</a:t>
            </a:r>
            <a:r>
              <a:rPr sz="1600" spc="-15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Calibri"/>
                <a:cs typeface="Calibri"/>
              </a:rPr>
              <a:t>how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learning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links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their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real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life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discussion/activity/debate</a:t>
            </a:r>
            <a:endParaRPr sz="1600" dirty="0">
              <a:latin typeface="Calibri"/>
              <a:cs typeface="Calibri"/>
            </a:endParaRPr>
          </a:p>
          <a:p>
            <a:pPr marL="355600" marR="135890" indent="-343535" algn="just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8140" algn="l"/>
              </a:tabLst>
            </a:pP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	Have</a:t>
            </a:r>
            <a:r>
              <a:rPr sz="1600" spc="-12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pupils</a:t>
            </a:r>
            <a:r>
              <a:rPr sz="16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Arial Black"/>
                <a:cs typeface="Arial Black"/>
              </a:rPr>
              <a:t>respond</a:t>
            </a:r>
            <a:r>
              <a:rPr sz="1600" spc="-12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Calibri"/>
                <a:cs typeface="Calibri"/>
              </a:rPr>
              <a:t>showing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how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they </a:t>
            </a:r>
            <a:r>
              <a:rPr sz="1600" dirty="0">
                <a:latin typeface="Calibri"/>
                <a:cs typeface="Calibri"/>
              </a:rPr>
              <a:t>can/will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relate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lesson/value/moral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their </a:t>
            </a:r>
            <a:r>
              <a:rPr sz="1600" dirty="0">
                <a:latin typeface="Calibri"/>
                <a:cs typeface="Calibri"/>
              </a:rPr>
              <a:t>daily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lives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explaining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why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or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impact</a:t>
            </a:r>
            <a:endParaRPr sz="1600" dirty="0">
              <a:latin typeface="Calibri"/>
              <a:cs typeface="Calibri"/>
            </a:endParaRPr>
          </a:p>
          <a:p>
            <a:pPr marL="355600" marR="93345" indent="-343535" algn="just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8140" algn="l"/>
              </a:tabLst>
            </a:pP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	Review</a:t>
            </a:r>
            <a:r>
              <a:rPr sz="1600" spc="-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the</a:t>
            </a:r>
            <a:r>
              <a:rPr sz="1600" spc="-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salient</a:t>
            </a:r>
            <a:r>
              <a:rPr sz="1600" spc="-6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Calibri"/>
                <a:cs typeface="Calibri"/>
              </a:rPr>
              <a:t>facts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to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reinforce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the </a:t>
            </a:r>
            <a:r>
              <a:rPr sz="1600" dirty="0">
                <a:latin typeface="Calibri"/>
                <a:cs typeface="Calibri"/>
              </a:rPr>
              <a:t>learning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from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lesson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your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plenary</a:t>
            </a:r>
            <a:endParaRPr sz="1600" dirty="0">
              <a:latin typeface="Calibri"/>
              <a:cs typeface="Calibri"/>
            </a:endParaRPr>
          </a:p>
          <a:p>
            <a:pPr marL="355600" marR="109220" indent="-343535" algn="just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  <a:tab pos="358140" algn="l"/>
              </a:tabLst>
            </a:pP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	Conduct</a:t>
            </a:r>
            <a:r>
              <a:rPr sz="1600" spc="-5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an</a:t>
            </a:r>
            <a:r>
              <a:rPr sz="1600" spc="-4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assessment</a:t>
            </a:r>
            <a:r>
              <a:rPr sz="1600" spc="-3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Calibri"/>
                <a:cs typeface="Calibri"/>
              </a:rPr>
              <a:t>of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work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done </a:t>
            </a:r>
            <a:r>
              <a:rPr sz="1600" dirty="0">
                <a:latin typeface="Calibri"/>
                <a:cs typeface="Calibri"/>
              </a:rPr>
              <a:t>using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Steps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For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Success</a:t>
            </a:r>
            <a:endParaRPr sz="1600" dirty="0">
              <a:latin typeface="Calibri"/>
              <a:cs typeface="Calibri"/>
            </a:endParaRPr>
          </a:p>
          <a:p>
            <a:pPr marL="355600" marR="107314" indent="-343535">
              <a:lnSpc>
                <a:spcPct val="100000"/>
              </a:lnSpc>
              <a:spcBef>
                <a:spcPts val="385"/>
              </a:spcBef>
              <a:buFont typeface="Arial MT"/>
              <a:buChar char="•"/>
              <a:tabLst>
                <a:tab pos="355600" algn="l"/>
              </a:tabLst>
            </a:pP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Close</a:t>
            </a:r>
            <a:r>
              <a:rPr sz="1600" spc="-1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6F2F9F"/>
                </a:solidFill>
                <a:latin typeface="Arial Black"/>
                <a:cs typeface="Arial Black"/>
              </a:rPr>
              <a:t>the</a:t>
            </a:r>
            <a:r>
              <a:rPr sz="1600" spc="-15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Arial Black"/>
                <a:cs typeface="Arial Black"/>
              </a:rPr>
              <a:t>lesson</a:t>
            </a:r>
            <a:r>
              <a:rPr sz="1600" spc="-170" dirty="0">
                <a:solidFill>
                  <a:srgbClr val="6F2F9F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latin typeface="Calibri"/>
                <a:cs typeface="Calibri"/>
              </a:rPr>
              <a:t>with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FF0000"/>
                </a:solidFill>
                <a:latin typeface="Arial Black"/>
                <a:cs typeface="Arial Black"/>
              </a:rPr>
              <a:t>prayer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6FC0"/>
                </a:solidFill>
                <a:latin typeface="Arial Black"/>
                <a:cs typeface="Arial Black"/>
              </a:rPr>
              <a:t>song</a:t>
            </a:r>
            <a:r>
              <a:rPr sz="1600" spc="-10" dirty="0">
                <a:latin typeface="Calibri"/>
                <a:cs typeface="Calibri"/>
              </a:rPr>
              <a:t>, </a:t>
            </a:r>
            <a:r>
              <a:rPr sz="1600" dirty="0">
                <a:latin typeface="Arial Black"/>
                <a:cs typeface="Arial Black"/>
              </a:rPr>
              <a:t>silent</a:t>
            </a:r>
            <a:r>
              <a:rPr sz="1600" spc="-30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reflection</a:t>
            </a:r>
            <a:r>
              <a:rPr sz="1600" spc="-45" dirty="0">
                <a:latin typeface="Arial Black"/>
                <a:cs typeface="Arial Black"/>
              </a:rPr>
              <a:t> </a:t>
            </a:r>
            <a:r>
              <a:rPr sz="1600" dirty="0">
                <a:latin typeface="Arial Black"/>
                <a:cs typeface="Arial Black"/>
              </a:rPr>
              <a:t>to</a:t>
            </a:r>
            <a:r>
              <a:rPr sz="1600" spc="-45" dirty="0">
                <a:latin typeface="Arial Black"/>
                <a:cs typeface="Arial Black"/>
              </a:rPr>
              <a:t> </a:t>
            </a:r>
            <a:r>
              <a:rPr sz="1600" spc="-10" dirty="0">
                <a:latin typeface="Arial Black"/>
                <a:cs typeface="Arial Black"/>
              </a:rPr>
              <a:t>appropriate </a:t>
            </a:r>
            <a:r>
              <a:rPr sz="1600" dirty="0">
                <a:latin typeface="Arial Black"/>
                <a:cs typeface="Arial Black"/>
              </a:rPr>
              <a:t>music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974707"/>
                </a:solidFill>
                <a:latin typeface="Arial Black"/>
                <a:cs typeface="Arial Black"/>
              </a:rPr>
              <a:t>reading</a:t>
            </a:r>
            <a:r>
              <a:rPr sz="1600" dirty="0">
                <a:latin typeface="Calibri"/>
                <a:cs typeface="Calibri"/>
              </a:rPr>
              <a:t>, </a:t>
            </a:r>
            <a:r>
              <a:rPr sz="1600" spc="-10" dirty="0">
                <a:solidFill>
                  <a:srgbClr val="FF0000"/>
                </a:solidFill>
                <a:latin typeface="Arial Black"/>
                <a:cs typeface="Arial Black"/>
              </a:rPr>
              <a:t>thought,</a:t>
            </a:r>
            <a:r>
              <a:rPr sz="1600" spc="-19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600" dirty="0">
                <a:solidFill>
                  <a:srgbClr val="006FC0"/>
                </a:solidFill>
                <a:latin typeface="Arial Black"/>
                <a:cs typeface="Arial Black"/>
              </a:rPr>
              <a:t>film</a:t>
            </a:r>
            <a:r>
              <a:rPr sz="1600" spc="30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solidFill>
                  <a:srgbClr val="006FC0"/>
                </a:solidFill>
                <a:latin typeface="Arial Black"/>
                <a:cs typeface="Arial Black"/>
              </a:rPr>
              <a:t>clip</a:t>
            </a:r>
            <a:r>
              <a:rPr sz="1600" spc="-165" dirty="0">
                <a:solidFill>
                  <a:srgbClr val="006FC0"/>
                </a:solidFill>
                <a:latin typeface="Arial Black"/>
                <a:cs typeface="Arial Black"/>
              </a:rPr>
              <a:t> </a:t>
            </a:r>
            <a:r>
              <a:rPr sz="1600" spc="-25" dirty="0">
                <a:latin typeface="Calibri"/>
                <a:cs typeface="Calibri"/>
              </a:rPr>
              <a:t>to </a:t>
            </a:r>
            <a:r>
              <a:rPr sz="1600" dirty="0">
                <a:latin typeface="Calibri"/>
                <a:cs typeface="Calibri"/>
              </a:rPr>
              <a:t>drive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the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message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home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3152" y="679704"/>
            <a:ext cx="9070975" cy="737870"/>
            <a:chOff x="73152" y="679704"/>
            <a:chExt cx="9070975" cy="7378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2" y="679704"/>
              <a:ext cx="576072" cy="73761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67928" y="679704"/>
              <a:ext cx="576072" cy="7376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255" y="-12255"/>
            <a:ext cx="9170035" cy="1443355"/>
            <a:chOff x="-12255" y="-12255"/>
            <a:chExt cx="9170035" cy="1443355"/>
          </a:xfrm>
        </p:grpSpPr>
        <p:sp>
          <p:nvSpPr>
            <p:cNvPr id="3" name="object 3"/>
            <p:cNvSpPr/>
            <p:nvPr/>
          </p:nvSpPr>
          <p:spPr>
            <a:xfrm>
              <a:off x="762" y="762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9144000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144000" y="14173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62" y="762"/>
              <a:ext cx="9144000" cy="1417320"/>
            </a:xfrm>
            <a:custGeom>
              <a:avLst/>
              <a:gdLst/>
              <a:ahLst/>
              <a:cxnLst/>
              <a:rect l="l" t="t" r="r" b="b"/>
              <a:pathLst>
                <a:path w="9144000" h="1417320">
                  <a:moveTo>
                    <a:pt x="0" y="1417319"/>
                  </a:moveTo>
                  <a:lnTo>
                    <a:pt x="9144000" y="14173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25908">
              <a:solidFill>
                <a:srgbClr val="5C467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1645" rIns="0" bIns="0" rtlCol="0">
            <a:spAutoFit/>
          </a:bodyPr>
          <a:lstStyle/>
          <a:p>
            <a:pPr marL="1183005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15" dirty="0"/>
              <a:t> </a:t>
            </a:r>
            <a:r>
              <a:rPr dirty="0"/>
              <a:t>‘Es’</a:t>
            </a:r>
            <a:r>
              <a:rPr spc="-15" dirty="0"/>
              <a:t> </a:t>
            </a:r>
            <a:r>
              <a:rPr dirty="0"/>
              <a:t>&amp; ‘Rs’</a:t>
            </a:r>
            <a:r>
              <a:rPr spc="5" dirty="0"/>
              <a:t> </a:t>
            </a:r>
            <a:r>
              <a:rPr dirty="0"/>
              <a:t>Of</a:t>
            </a:r>
            <a:r>
              <a:rPr spc="250" dirty="0"/>
              <a:t> </a:t>
            </a:r>
            <a:r>
              <a:rPr spc="-25" dirty="0"/>
              <a:t>RE</a:t>
            </a:r>
          </a:p>
        </p:txBody>
      </p:sp>
      <p:sp>
        <p:nvSpPr>
          <p:cNvPr id="6" name="object 6"/>
          <p:cNvSpPr/>
          <p:nvPr/>
        </p:nvSpPr>
        <p:spPr>
          <a:xfrm>
            <a:off x="35051" y="1417319"/>
            <a:ext cx="9109075" cy="5440680"/>
          </a:xfrm>
          <a:custGeom>
            <a:avLst/>
            <a:gdLst/>
            <a:ahLst/>
            <a:cxnLst/>
            <a:rect l="l" t="t" r="r" b="b"/>
            <a:pathLst>
              <a:path w="9109075" h="5440680">
                <a:moveTo>
                  <a:pt x="9108948" y="0"/>
                </a:moveTo>
                <a:lnTo>
                  <a:pt x="0" y="0"/>
                </a:lnTo>
                <a:lnTo>
                  <a:pt x="0" y="5440680"/>
                </a:lnTo>
                <a:lnTo>
                  <a:pt x="9108948" y="5440680"/>
                </a:lnTo>
                <a:lnTo>
                  <a:pt x="910894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4401" y="1424762"/>
            <a:ext cx="8789035" cy="5399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330" marR="52069" indent="-34163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10" dirty="0">
                <a:latin typeface="Arial Black"/>
                <a:cs typeface="Arial Black"/>
              </a:rPr>
              <a:t>Explore</a:t>
            </a:r>
            <a:r>
              <a:rPr sz="3000" spc="-10" dirty="0">
                <a:latin typeface="Calibri"/>
                <a:cs typeface="Calibri"/>
              </a:rPr>
              <a:t>…To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read,</a:t>
            </a:r>
            <a:r>
              <a:rPr sz="3000" spc="-12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examine,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analyse,</a:t>
            </a:r>
            <a:r>
              <a:rPr sz="3000" spc="-10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get</a:t>
            </a:r>
            <a:r>
              <a:rPr sz="3000" spc="-11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9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know 	</a:t>
            </a:r>
            <a:r>
              <a:rPr sz="3000" dirty="0">
                <a:latin typeface="Calibri"/>
                <a:cs typeface="Calibri"/>
              </a:rPr>
              <a:t>RE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texts,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Bible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Stories,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maps,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theology</a:t>
            </a:r>
            <a:endParaRPr sz="3000" dirty="0">
              <a:latin typeface="Calibri"/>
              <a:cs typeface="Calibri"/>
            </a:endParaRPr>
          </a:p>
          <a:p>
            <a:pPr marL="355600" marR="65405" indent="-342900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25" dirty="0">
                <a:latin typeface="Arial Black"/>
                <a:cs typeface="Arial Black"/>
              </a:rPr>
              <a:t>Explain</a:t>
            </a:r>
            <a:r>
              <a:rPr sz="3000" spc="-25" dirty="0">
                <a:latin typeface="Calibri"/>
                <a:cs typeface="Calibri"/>
              </a:rPr>
              <a:t>…To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show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knowledge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understanding </a:t>
            </a:r>
            <a:r>
              <a:rPr sz="3000" dirty="0">
                <a:latin typeface="Calibri"/>
                <a:cs typeface="Calibri"/>
              </a:rPr>
              <a:t>of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content,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concepts,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texts,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Bible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Stories,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maps, </a:t>
            </a:r>
            <a:r>
              <a:rPr sz="3000" dirty="0">
                <a:latin typeface="Calibri"/>
                <a:cs typeface="Calibri"/>
              </a:rPr>
              <a:t>theology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traditions</a:t>
            </a:r>
            <a:endParaRPr sz="3000" dirty="0">
              <a:latin typeface="Calibri"/>
              <a:cs typeface="Calibri"/>
            </a:endParaRPr>
          </a:p>
          <a:p>
            <a:pPr marL="355600" marR="803275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lang="en-US" sz="3000" spc="-50" dirty="0" smtClean="0">
                <a:latin typeface="Arial Black"/>
                <a:cs typeface="Arial Black"/>
              </a:rPr>
              <a:t>Research and </a:t>
            </a:r>
            <a:r>
              <a:rPr sz="3000" spc="-50" dirty="0" smtClean="0">
                <a:latin typeface="Arial Black"/>
                <a:cs typeface="Arial Black"/>
              </a:rPr>
              <a:t>Reflect</a:t>
            </a:r>
            <a:r>
              <a:rPr sz="3000" spc="-50" dirty="0">
                <a:latin typeface="Calibri"/>
                <a:cs typeface="Calibri"/>
              </a:rPr>
              <a:t>….</a:t>
            </a:r>
            <a:r>
              <a:rPr sz="3000" spc="-50" dirty="0" smtClean="0">
                <a:latin typeface="Calibri"/>
                <a:cs typeface="Calibri"/>
              </a:rPr>
              <a:t>To</a:t>
            </a:r>
            <a:r>
              <a:rPr lang="en-US" sz="3000" spc="-50" dirty="0" smtClean="0">
                <a:latin typeface="Calibri"/>
                <a:cs typeface="Calibri"/>
              </a:rPr>
              <a:t> find good sources and </a:t>
            </a:r>
            <a:r>
              <a:rPr sz="3000" spc="-40" dirty="0" smtClean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think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deeply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own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thoughts, </a:t>
            </a:r>
            <a:r>
              <a:rPr sz="3000" dirty="0">
                <a:latin typeface="Calibri"/>
                <a:cs typeface="Calibri"/>
              </a:rPr>
              <a:t>actions,</a:t>
            </a:r>
            <a:r>
              <a:rPr sz="3000" spc="-8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words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works</a:t>
            </a:r>
            <a:r>
              <a:rPr sz="3000" spc="-114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relation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to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values, </a:t>
            </a:r>
            <a:r>
              <a:rPr sz="3000" dirty="0">
                <a:latin typeface="Calibri"/>
                <a:cs typeface="Calibri"/>
              </a:rPr>
              <a:t>morals,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principles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precepts</a:t>
            </a:r>
            <a:r>
              <a:rPr sz="3000" spc="-7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being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taught</a:t>
            </a:r>
            <a:endParaRPr sz="3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</a:tabLst>
            </a:pPr>
            <a:r>
              <a:rPr sz="3000" spc="-50" dirty="0">
                <a:latin typeface="Arial Black"/>
                <a:cs typeface="Arial Black"/>
              </a:rPr>
              <a:t>Respond</a:t>
            </a:r>
            <a:r>
              <a:rPr sz="3000" spc="-50" dirty="0">
                <a:latin typeface="Calibri"/>
                <a:cs typeface="Calibri"/>
              </a:rPr>
              <a:t>….To </a:t>
            </a:r>
            <a:r>
              <a:rPr sz="3000" dirty="0">
                <a:latin typeface="Calibri"/>
                <a:cs typeface="Calibri"/>
              </a:rPr>
              <a:t>share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thinking,</a:t>
            </a:r>
            <a:r>
              <a:rPr sz="3000" spc="-3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views</a:t>
            </a:r>
            <a:r>
              <a:rPr sz="3000" spc="-9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and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opinions </a:t>
            </a:r>
            <a:r>
              <a:rPr sz="3000" dirty="0">
                <a:latin typeface="Calibri"/>
                <a:cs typeface="Calibri"/>
              </a:rPr>
              <a:t>on</a:t>
            </a:r>
            <a:r>
              <a:rPr sz="3000" spc="-7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what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is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being</a:t>
            </a:r>
            <a:r>
              <a:rPr sz="3000" spc="-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taught</a:t>
            </a:r>
            <a:r>
              <a:rPr sz="3000" spc="-5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verbally</a:t>
            </a:r>
            <a:r>
              <a:rPr sz="3000" spc="-5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or</a:t>
            </a:r>
            <a:r>
              <a:rPr sz="3000" spc="-8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in</a:t>
            </a:r>
            <a:r>
              <a:rPr sz="3000" spc="-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writing.</a:t>
            </a:r>
            <a:endParaRPr sz="30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5051" y="21335"/>
            <a:ext cx="9109075" cy="1335405"/>
            <a:chOff x="35051" y="21335"/>
            <a:chExt cx="9109075" cy="13354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1" y="21335"/>
              <a:ext cx="937260" cy="13197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08263" y="35051"/>
              <a:ext cx="935735" cy="13213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6386" y="0"/>
            <a:ext cx="9088629" cy="1680972"/>
            <a:chOff x="56386" y="0"/>
            <a:chExt cx="9088629" cy="1680972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6" y="0"/>
              <a:ext cx="9087613" cy="1485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083" y="0"/>
              <a:ext cx="8833104" cy="16809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8965" y="761"/>
              <a:ext cx="9036050" cy="1417320"/>
            </a:xfrm>
            <a:custGeom>
              <a:avLst/>
              <a:gdLst/>
              <a:ahLst/>
              <a:cxnLst/>
              <a:rect l="l" t="t" r="r" b="b"/>
              <a:pathLst>
                <a:path w="9036050" h="1417320">
                  <a:moveTo>
                    <a:pt x="9035796" y="0"/>
                  </a:moveTo>
                  <a:lnTo>
                    <a:pt x="0" y="0"/>
                  </a:lnTo>
                  <a:lnTo>
                    <a:pt x="0" y="1417319"/>
                  </a:lnTo>
                  <a:lnTo>
                    <a:pt x="9035796" y="1417319"/>
                  </a:lnTo>
                  <a:lnTo>
                    <a:pt x="9035796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5" y="761"/>
              <a:ext cx="9036050" cy="1417320"/>
            </a:xfrm>
            <a:custGeom>
              <a:avLst/>
              <a:gdLst/>
              <a:ahLst/>
              <a:cxnLst/>
              <a:rect l="l" t="t" r="r" b="b"/>
              <a:pathLst>
                <a:path w="9036050" h="1417320">
                  <a:moveTo>
                    <a:pt x="0" y="1417319"/>
                  </a:moveTo>
                  <a:lnTo>
                    <a:pt x="9035796" y="1417319"/>
                  </a:lnTo>
                  <a:lnTo>
                    <a:pt x="9035796" y="0"/>
                  </a:lnTo>
                  <a:lnTo>
                    <a:pt x="0" y="0"/>
                  </a:lnTo>
                  <a:lnTo>
                    <a:pt x="0" y="1417319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0932" rIns="0" bIns="0" rtlCol="0">
            <a:spAutoFit/>
          </a:bodyPr>
          <a:lstStyle/>
          <a:p>
            <a:pPr marL="3662679" marR="5080" indent="-327152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RE</a:t>
            </a:r>
            <a:r>
              <a:rPr sz="4000" spc="-100" dirty="0"/>
              <a:t> </a:t>
            </a:r>
            <a:r>
              <a:rPr sz="4000" dirty="0"/>
              <a:t>Coverage</a:t>
            </a:r>
            <a:r>
              <a:rPr sz="4000" spc="-90" dirty="0"/>
              <a:t> </a:t>
            </a:r>
            <a:r>
              <a:rPr sz="4000" dirty="0"/>
              <a:t>For</a:t>
            </a:r>
            <a:r>
              <a:rPr sz="4000" spc="-105" dirty="0"/>
              <a:t> </a:t>
            </a:r>
            <a:r>
              <a:rPr sz="4000" dirty="0"/>
              <a:t>the</a:t>
            </a:r>
            <a:r>
              <a:rPr sz="4000" spc="-100" dirty="0"/>
              <a:t> </a:t>
            </a:r>
            <a:r>
              <a:rPr sz="4000" spc="-10" dirty="0"/>
              <a:t>Autumn </a:t>
            </a:r>
            <a:r>
              <a:rPr sz="4000" spc="-20" dirty="0" smtClean="0"/>
              <a:t>Term</a:t>
            </a:r>
            <a:r>
              <a:rPr lang="en-US" sz="4000" spc="-20" dirty="0" smtClean="0"/>
              <a:t> </a:t>
            </a:r>
            <a:endParaRPr sz="4000" dirty="0"/>
          </a:p>
        </p:txBody>
      </p:sp>
      <p:grpSp>
        <p:nvGrpSpPr>
          <p:cNvPr id="8" name="object 8"/>
          <p:cNvGrpSpPr/>
          <p:nvPr/>
        </p:nvGrpSpPr>
        <p:grpSpPr>
          <a:xfrm>
            <a:off x="151227" y="622123"/>
            <a:ext cx="8964167" cy="6120380"/>
            <a:chOff x="179832" y="620268"/>
            <a:chExt cx="8964167" cy="612038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1" y="1341118"/>
              <a:ext cx="3203448" cy="53995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832" y="620268"/>
              <a:ext cx="792480" cy="72085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51519" y="641604"/>
              <a:ext cx="790955" cy="71932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85" y="1439797"/>
            <a:ext cx="5933333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1923</Words>
  <Application>Microsoft Office PowerPoint</Application>
  <PresentationFormat>On-screen Show (4:3)</PresentationFormat>
  <Paragraphs>321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MT</vt:lpstr>
      <vt:lpstr>Calibri</vt:lpstr>
      <vt:lpstr>Times New Roman</vt:lpstr>
      <vt:lpstr>Office Theme</vt:lpstr>
      <vt:lpstr>Religious Education At St Antony’s</vt:lpstr>
      <vt:lpstr>Why Is RE The Most Core Of Our Subjects?</vt:lpstr>
      <vt:lpstr>PowerPoint Presentation</vt:lpstr>
      <vt:lpstr>What Is In Our RE Area In All Classes?</vt:lpstr>
      <vt:lpstr>What Do We Use To Plan For &amp;Teach RE Lessons?</vt:lpstr>
      <vt:lpstr>What Are Our Expectations For RE Lessons?</vt:lpstr>
      <vt:lpstr>What Are The Key Elements Of An Outstanding RE Lesson?</vt:lpstr>
      <vt:lpstr>The ‘Es’ &amp; ‘Rs’ Of RE</vt:lpstr>
      <vt:lpstr>RE Coverage For the Autumn Term </vt:lpstr>
      <vt:lpstr>Come And See Coverage For Spring Term</vt:lpstr>
      <vt:lpstr>Come And See For Summer Content Overview</vt:lpstr>
      <vt:lpstr>Our RE Curriculum Overview</vt:lpstr>
      <vt:lpstr>Our RE Curriculum The Big Questions</vt:lpstr>
      <vt:lpstr>Our New RED Curriculum  Coverage</vt:lpstr>
      <vt:lpstr>PowerPoint Presentation</vt:lpstr>
      <vt:lpstr>The 7 Sacraments</vt:lpstr>
      <vt:lpstr>The 7 Sacraments</vt:lpstr>
      <vt:lpstr>The 7 Sacraments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Moore</dc:creator>
  <cp:lastModifiedBy>Kavi Yoganathan</cp:lastModifiedBy>
  <cp:revision>8</cp:revision>
  <dcterms:created xsi:type="dcterms:W3CDTF">2025-04-08T14:23:50Z</dcterms:created>
  <dcterms:modified xsi:type="dcterms:W3CDTF">2025-04-10T13:55:57Z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2025-04-08T00:00:00Z</vt:filetime>
  </property>
  <property fmtid="{D5CDD505-2E9C-101B-9397-08002B2CF9AE}" pid="5" name="Producer">
    <vt:lpwstr>Microsoft® PowerPoint® 2016</vt:lpwstr>
  </property>
</Properties>
</file>